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301" r:id="rId11"/>
    <p:sldId id="302" r:id="rId12"/>
    <p:sldId id="304" r:id="rId13"/>
    <p:sldId id="305" r:id="rId14"/>
    <p:sldId id="267" r:id="rId15"/>
    <p:sldId id="268"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varScale="1">
        <p:scale>
          <a:sx n="85" d="100"/>
          <a:sy n="85" d="100"/>
        </p:scale>
        <p:origin x="451" y="5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479AA-A269-4251-806C-80361D9F905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F7E5DBF-4E15-4376-9305-21570DDCCD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CD80974-F285-4499-8F8A-EF297A35D973}"/>
              </a:ext>
            </a:extLst>
          </p:cNvPr>
          <p:cNvSpPr>
            <a:spLocks noGrp="1"/>
          </p:cNvSpPr>
          <p:nvPr>
            <p:ph type="dt" sz="half" idx="10"/>
          </p:nvPr>
        </p:nvSpPr>
        <p:spPr/>
        <p:txBody>
          <a:bodyPr/>
          <a:lstStyle/>
          <a:p>
            <a:fld id="{5808E2D6-1FC2-4A6E-BE86-B14D58145363}" type="datetimeFigureOut">
              <a:rPr lang="en-US" smtClean="0"/>
              <a:pPr/>
              <a:t>3/2/2024</a:t>
            </a:fld>
            <a:endParaRPr lang="en-US"/>
          </a:p>
        </p:txBody>
      </p:sp>
      <p:sp>
        <p:nvSpPr>
          <p:cNvPr id="5" name="Footer Placeholder 4">
            <a:extLst>
              <a:ext uri="{FF2B5EF4-FFF2-40B4-BE49-F238E27FC236}">
                <a16:creationId xmlns:a16="http://schemas.microsoft.com/office/drawing/2014/main" id="{0FB715CE-B5BE-4729-84B8-EEC1CF8FB5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0D8A36-DA70-433F-8BFB-F3A0D0496896}"/>
              </a:ext>
            </a:extLst>
          </p:cNvPr>
          <p:cNvSpPr>
            <a:spLocks noGrp="1"/>
          </p:cNvSpPr>
          <p:nvPr>
            <p:ph type="sldNum" sz="quarter" idx="12"/>
          </p:nvPr>
        </p:nvSpPr>
        <p:spPr/>
        <p:txBody>
          <a:bodyPr/>
          <a:lstStyle/>
          <a:p>
            <a:fld id="{F0A9AB03-DA95-45E2-BCD8-0A0621C60DF5}" type="slidenum">
              <a:rPr lang="en-US" smtClean="0"/>
              <a:pPr/>
              <a:t>‹#›</a:t>
            </a:fld>
            <a:endParaRPr lang="en-US"/>
          </a:p>
        </p:txBody>
      </p:sp>
    </p:spTree>
    <p:extLst>
      <p:ext uri="{BB962C8B-B14F-4D97-AF65-F5344CB8AC3E}">
        <p14:creationId xmlns:p14="http://schemas.microsoft.com/office/powerpoint/2010/main" val="1768517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54EFC-58C3-49D4-A964-7AD63377CD3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2DF3F7-1EEA-4CF4-A638-DD49B3B48FB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B70C25-AACB-41EB-95F4-92395CAE1875}"/>
              </a:ext>
            </a:extLst>
          </p:cNvPr>
          <p:cNvSpPr>
            <a:spLocks noGrp="1"/>
          </p:cNvSpPr>
          <p:nvPr>
            <p:ph type="dt" sz="half" idx="10"/>
          </p:nvPr>
        </p:nvSpPr>
        <p:spPr/>
        <p:txBody>
          <a:bodyPr/>
          <a:lstStyle/>
          <a:p>
            <a:fld id="{5808E2D6-1FC2-4A6E-BE86-B14D58145363}" type="datetimeFigureOut">
              <a:rPr lang="en-US" smtClean="0"/>
              <a:pPr/>
              <a:t>3/2/2024</a:t>
            </a:fld>
            <a:endParaRPr lang="en-US"/>
          </a:p>
        </p:txBody>
      </p:sp>
      <p:sp>
        <p:nvSpPr>
          <p:cNvPr id="5" name="Footer Placeholder 4">
            <a:extLst>
              <a:ext uri="{FF2B5EF4-FFF2-40B4-BE49-F238E27FC236}">
                <a16:creationId xmlns:a16="http://schemas.microsoft.com/office/drawing/2014/main" id="{54B76505-E300-47CB-A7B4-77B824DD36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F6CF78-44B8-4CF5-8A98-D00713CD0B85}"/>
              </a:ext>
            </a:extLst>
          </p:cNvPr>
          <p:cNvSpPr>
            <a:spLocks noGrp="1"/>
          </p:cNvSpPr>
          <p:nvPr>
            <p:ph type="sldNum" sz="quarter" idx="12"/>
          </p:nvPr>
        </p:nvSpPr>
        <p:spPr/>
        <p:txBody>
          <a:bodyPr/>
          <a:lstStyle/>
          <a:p>
            <a:fld id="{F0A9AB03-DA95-45E2-BCD8-0A0621C60DF5}" type="slidenum">
              <a:rPr lang="en-US" smtClean="0"/>
              <a:pPr/>
              <a:t>‹#›</a:t>
            </a:fld>
            <a:endParaRPr lang="en-US"/>
          </a:p>
        </p:txBody>
      </p:sp>
    </p:spTree>
    <p:extLst>
      <p:ext uri="{BB962C8B-B14F-4D97-AF65-F5344CB8AC3E}">
        <p14:creationId xmlns:p14="http://schemas.microsoft.com/office/powerpoint/2010/main" val="3407234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A73796-91DC-4DA7-97DB-D0FB2A43549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3F58698-7479-4847-B457-74C7E053E5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7615F6-EA86-4010-8EF8-EE9D5592777C}"/>
              </a:ext>
            </a:extLst>
          </p:cNvPr>
          <p:cNvSpPr>
            <a:spLocks noGrp="1"/>
          </p:cNvSpPr>
          <p:nvPr>
            <p:ph type="dt" sz="half" idx="10"/>
          </p:nvPr>
        </p:nvSpPr>
        <p:spPr/>
        <p:txBody>
          <a:bodyPr/>
          <a:lstStyle/>
          <a:p>
            <a:fld id="{5808E2D6-1FC2-4A6E-BE86-B14D58145363}" type="datetimeFigureOut">
              <a:rPr lang="en-US" smtClean="0"/>
              <a:pPr/>
              <a:t>3/2/2024</a:t>
            </a:fld>
            <a:endParaRPr lang="en-US"/>
          </a:p>
        </p:txBody>
      </p:sp>
      <p:sp>
        <p:nvSpPr>
          <p:cNvPr id="5" name="Footer Placeholder 4">
            <a:extLst>
              <a:ext uri="{FF2B5EF4-FFF2-40B4-BE49-F238E27FC236}">
                <a16:creationId xmlns:a16="http://schemas.microsoft.com/office/drawing/2014/main" id="{2ABE08A3-0CC3-4E52-88DA-A21F7B5F96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E41C19-DEBC-4CD1-B6E3-A2B284A4801F}"/>
              </a:ext>
            </a:extLst>
          </p:cNvPr>
          <p:cNvSpPr>
            <a:spLocks noGrp="1"/>
          </p:cNvSpPr>
          <p:nvPr>
            <p:ph type="sldNum" sz="quarter" idx="12"/>
          </p:nvPr>
        </p:nvSpPr>
        <p:spPr/>
        <p:txBody>
          <a:bodyPr/>
          <a:lstStyle/>
          <a:p>
            <a:fld id="{F0A9AB03-DA95-45E2-BCD8-0A0621C60DF5}" type="slidenum">
              <a:rPr lang="en-US" smtClean="0"/>
              <a:pPr/>
              <a:t>‹#›</a:t>
            </a:fld>
            <a:endParaRPr lang="en-US"/>
          </a:p>
        </p:txBody>
      </p:sp>
    </p:spTree>
    <p:extLst>
      <p:ext uri="{BB962C8B-B14F-4D97-AF65-F5344CB8AC3E}">
        <p14:creationId xmlns:p14="http://schemas.microsoft.com/office/powerpoint/2010/main" val="3595295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553F7-E6D4-4158-BA04-DD9D9FA8A5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DFF6F7-6C69-40F4-87B0-75BA14D8EB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F57043-C875-4604-964C-14DF284A8A7A}"/>
              </a:ext>
            </a:extLst>
          </p:cNvPr>
          <p:cNvSpPr>
            <a:spLocks noGrp="1"/>
          </p:cNvSpPr>
          <p:nvPr>
            <p:ph type="dt" sz="half" idx="10"/>
          </p:nvPr>
        </p:nvSpPr>
        <p:spPr/>
        <p:txBody>
          <a:bodyPr/>
          <a:lstStyle/>
          <a:p>
            <a:fld id="{5808E2D6-1FC2-4A6E-BE86-B14D58145363}" type="datetimeFigureOut">
              <a:rPr lang="en-US" smtClean="0"/>
              <a:pPr/>
              <a:t>3/2/2024</a:t>
            </a:fld>
            <a:endParaRPr lang="en-US"/>
          </a:p>
        </p:txBody>
      </p:sp>
      <p:sp>
        <p:nvSpPr>
          <p:cNvPr id="5" name="Footer Placeholder 4">
            <a:extLst>
              <a:ext uri="{FF2B5EF4-FFF2-40B4-BE49-F238E27FC236}">
                <a16:creationId xmlns:a16="http://schemas.microsoft.com/office/drawing/2014/main" id="{8E5570D4-B0D3-48C6-A560-A698B90A0F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ED6210-02AC-4712-84F6-D11BF52AF415}"/>
              </a:ext>
            </a:extLst>
          </p:cNvPr>
          <p:cNvSpPr>
            <a:spLocks noGrp="1"/>
          </p:cNvSpPr>
          <p:nvPr>
            <p:ph type="sldNum" sz="quarter" idx="12"/>
          </p:nvPr>
        </p:nvSpPr>
        <p:spPr/>
        <p:txBody>
          <a:bodyPr/>
          <a:lstStyle/>
          <a:p>
            <a:fld id="{F0A9AB03-DA95-45E2-BCD8-0A0621C60DF5}" type="slidenum">
              <a:rPr lang="en-US" smtClean="0"/>
              <a:pPr/>
              <a:t>‹#›</a:t>
            </a:fld>
            <a:endParaRPr lang="en-US"/>
          </a:p>
        </p:txBody>
      </p:sp>
    </p:spTree>
    <p:extLst>
      <p:ext uri="{BB962C8B-B14F-4D97-AF65-F5344CB8AC3E}">
        <p14:creationId xmlns:p14="http://schemas.microsoft.com/office/powerpoint/2010/main" val="2877256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07982-22AF-4504-98B9-289184C0C5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23D038A-28A8-4E4D-A280-951C705657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1F37DC5-86B8-44FA-B926-E52A4090FEED}"/>
              </a:ext>
            </a:extLst>
          </p:cNvPr>
          <p:cNvSpPr>
            <a:spLocks noGrp="1"/>
          </p:cNvSpPr>
          <p:nvPr>
            <p:ph type="dt" sz="half" idx="10"/>
          </p:nvPr>
        </p:nvSpPr>
        <p:spPr/>
        <p:txBody>
          <a:bodyPr/>
          <a:lstStyle/>
          <a:p>
            <a:fld id="{5808E2D6-1FC2-4A6E-BE86-B14D58145363}" type="datetimeFigureOut">
              <a:rPr lang="en-US" smtClean="0"/>
              <a:pPr/>
              <a:t>3/2/2024</a:t>
            </a:fld>
            <a:endParaRPr lang="en-US"/>
          </a:p>
        </p:txBody>
      </p:sp>
      <p:sp>
        <p:nvSpPr>
          <p:cNvPr id="5" name="Footer Placeholder 4">
            <a:extLst>
              <a:ext uri="{FF2B5EF4-FFF2-40B4-BE49-F238E27FC236}">
                <a16:creationId xmlns:a16="http://schemas.microsoft.com/office/drawing/2014/main" id="{80EBE303-5184-4FA6-A5B1-12796A5AC2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F5E35D-3D97-43C4-889E-C50AB0717E12}"/>
              </a:ext>
            </a:extLst>
          </p:cNvPr>
          <p:cNvSpPr>
            <a:spLocks noGrp="1"/>
          </p:cNvSpPr>
          <p:nvPr>
            <p:ph type="sldNum" sz="quarter" idx="12"/>
          </p:nvPr>
        </p:nvSpPr>
        <p:spPr/>
        <p:txBody>
          <a:bodyPr/>
          <a:lstStyle/>
          <a:p>
            <a:fld id="{F0A9AB03-DA95-45E2-BCD8-0A0621C60DF5}" type="slidenum">
              <a:rPr lang="en-US" smtClean="0"/>
              <a:pPr/>
              <a:t>‹#›</a:t>
            </a:fld>
            <a:endParaRPr lang="en-US"/>
          </a:p>
        </p:txBody>
      </p:sp>
    </p:spTree>
    <p:extLst>
      <p:ext uri="{BB962C8B-B14F-4D97-AF65-F5344CB8AC3E}">
        <p14:creationId xmlns:p14="http://schemas.microsoft.com/office/powerpoint/2010/main" val="585730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338E4-DBC7-425D-BD3A-4B124547A4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FA256D-C14C-4295-97DD-C90A527C8B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0453DB5-B87A-424C-AE33-E838E7FA37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8A2D8B-72BA-4012-8D66-A5DB7491A4D0}"/>
              </a:ext>
            </a:extLst>
          </p:cNvPr>
          <p:cNvSpPr>
            <a:spLocks noGrp="1"/>
          </p:cNvSpPr>
          <p:nvPr>
            <p:ph type="dt" sz="half" idx="10"/>
          </p:nvPr>
        </p:nvSpPr>
        <p:spPr/>
        <p:txBody>
          <a:bodyPr/>
          <a:lstStyle/>
          <a:p>
            <a:fld id="{5808E2D6-1FC2-4A6E-BE86-B14D58145363}" type="datetimeFigureOut">
              <a:rPr lang="en-US" smtClean="0"/>
              <a:pPr/>
              <a:t>3/2/2024</a:t>
            </a:fld>
            <a:endParaRPr lang="en-US"/>
          </a:p>
        </p:txBody>
      </p:sp>
      <p:sp>
        <p:nvSpPr>
          <p:cNvPr id="6" name="Footer Placeholder 5">
            <a:extLst>
              <a:ext uri="{FF2B5EF4-FFF2-40B4-BE49-F238E27FC236}">
                <a16:creationId xmlns:a16="http://schemas.microsoft.com/office/drawing/2014/main" id="{C231C8F4-39DF-4B39-801E-5D44D2353E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7C1DA4-C6CA-43C7-B671-38EFAD5F08DD}"/>
              </a:ext>
            </a:extLst>
          </p:cNvPr>
          <p:cNvSpPr>
            <a:spLocks noGrp="1"/>
          </p:cNvSpPr>
          <p:nvPr>
            <p:ph type="sldNum" sz="quarter" idx="12"/>
          </p:nvPr>
        </p:nvSpPr>
        <p:spPr/>
        <p:txBody>
          <a:bodyPr/>
          <a:lstStyle/>
          <a:p>
            <a:fld id="{F0A9AB03-DA95-45E2-BCD8-0A0621C60DF5}" type="slidenum">
              <a:rPr lang="en-US" smtClean="0"/>
              <a:pPr/>
              <a:t>‹#›</a:t>
            </a:fld>
            <a:endParaRPr lang="en-US"/>
          </a:p>
        </p:txBody>
      </p:sp>
    </p:spTree>
    <p:extLst>
      <p:ext uri="{BB962C8B-B14F-4D97-AF65-F5344CB8AC3E}">
        <p14:creationId xmlns:p14="http://schemas.microsoft.com/office/powerpoint/2010/main" val="1197803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C4F2F-83FD-4206-A775-7F1EDFE59C1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B08A9F6-4E07-4D0C-8B1A-CEC72BEAF1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C8AB17-A3F3-4FFD-8129-03B0464AAC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B6046D2-A67E-4D54-BC45-9E097B437B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4913F5-3F75-4B8F-97EA-BF89A2035A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519DDB-415A-4657-8901-EAB3C5D15347}"/>
              </a:ext>
            </a:extLst>
          </p:cNvPr>
          <p:cNvSpPr>
            <a:spLocks noGrp="1"/>
          </p:cNvSpPr>
          <p:nvPr>
            <p:ph type="dt" sz="half" idx="10"/>
          </p:nvPr>
        </p:nvSpPr>
        <p:spPr/>
        <p:txBody>
          <a:bodyPr/>
          <a:lstStyle/>
          <a:p>
            <a:fld id="{5808E2D6-1FC2-4A6E-BE86-B14D58145363}" type="datetimeFigureOut">
              <a:rPr lang="en-US" smtClean="0"/>
              <a:pPr/>
              <a:t>3/2/2024</a:t>
            </a:fld>
            <a:endParaRPr lang="en-US"/>
          </a:p>
        </p:txBody>
      </p:sp>
      <p:sp>
        <p:nvSpPr>
          <p:cNvPr id="8" name="Footer Placeholder 7">
            <a:extLst>
              <a:ext uri="{FF2B5EF4-FFF2-40B4-BE49-F238E27FC236}">
                <a16:creationId xmlns:a16="http://schemas.microsoft.com/office/drawing/2014/main" id="{37BEB769-2ACA-4D08-891A-EAD0C7DC905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00669EB-ED83-415B-BC8F-4AA71E4EC189}"/>
              </a:ext>
            </a:extLst>
          </p:cNvPr>
          <p:cNvSpPr>
            <a:spLocks noGrp="1"/>
          </p:cNvSpPr>
          <p:nvPr>
            <p:ph type="sldNum" sz="quarter" idx="12"/>
          </p:nvPr>
        </p:nvSpPr>
        <p:spPr/>
        <p:txBody>
          <a:bodyPr/>
          <a:lstStyle/>
          <a:p>
            <a:fld id="{F0A9AB03-DA95-45E2-BCD8-0A0621C60DF5}" type="slidenum">
              <a:rPr lang="en-US" smtClean="0"/>
              <a:pPr/>
              <a:t>‹#›</a:t>
            </a:fld>
            <a:endParaRPr lang="en-US"/>
          </a:p>
        </p:txBody>
      </p:sp>
    </p:spTree>
    <p:extLst>
      <p:ext uri="{BB962C8B-B14F-4D97-AF65-F5344CB8AC3E}">
        <p14:creationId xmlns:p14="http://schemas.microsoft.com/office/powerpoint/2010/main" val="4203184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35045-2C11-493A-9B56-A97F1C3F2A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BF4BBFE-C603-4228-B45B-BAE305861ADE}"/>
              </a:ext>
            </a:extLst>
          </p:cNvPr>
          <p:cNvSpPr>
            <a:spLocks noGrp="1"/>
          </p:cNvSpPr>
          <p:nvPr>
            <p:ph type="dt" sz="half" idx="10"/>
          </p:nvPr>
        </p:nvSpPr>
        <p:spPr/>
        <p:txBody>
          <a:bodyPr/>
          <a:lstStyle/>
          <a:p>
            <a:fld id="{5808E2D6-1FC2-4A6E-BE86-B14D58145363}" type="datetimeFigureOut">
              <a:rPr lang="en-US" smtClean="0"/>
              <a:pPr/>
              <a:t>3/2/2024</a:t>
            </a:fld>
            <a:endParaRPr lang="en-US"/>
          </a:p>
        </p:txBody>
      </p:sp>
      <p:sp>
        <p:nvSpPr>
          <p:cNvPr id="4" name="Footer Placeholder 3">
            <a:extLst>
              <a:ext uri="{FF2B5EF4-FFF2-40B4-BE49-F238E27FC236}">
                <a16:creationId xmlns:a16="http://schemas.microsoft.com/office/drawing/2014/main" id="{B8B3AFD3-AFCB-4EBE-9FC3-DBCBF7DDEFE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11ECBD-DBE0-4CD0-9EB9-AF72BD6AF785}"/>
              </a:ext>
            </a:extLst>
          </p:cNvPr>
          <p:cNvSpPr>
            <a:spLocks noGrp="1"/>
          </p:cNvSpPr>
          <p:nvPr>
            <p:ph type="sldNum" sz="quarter" idx="12"/>
          </p:nvPr>
        </p:nvSpPr>
        <p:spPr/>
        <p:txBody>
          <a:bodyPr/>
          <a:lstStyle/>
          <a:p>
            <a:fld id="{F0A9AB03-DA95-45E2-BCD8-0A0621C60DF5}" type="slidenum">
              <a:rPr lang="en-US" smtClean="0"/>
              <a:pPr/>
              <a:t>‹#›</a:t>
            </a:fld>
            <a:endParaRPr lang="en-US"/>
          </a:p>
        </p:txBody>
      </p:sp>
    </p:spTree>
    <p:extLst>
      <p:ext uri="{BB962C8B-B14F-4D97-AF65-F5344CB8AC3E}">
        <p14:creationId xmlns:p14="http://schemas.microsoft.com/office/powerpoint/2010/main" val="3111162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EB5061-229E-4EAC-9120-AB88E4F959DF}"/>
              </a:ext>
            </a:extLst>
          </p:cNvPr>
          <p:cNvSpPr>
            <a:spLocks noGrp="1"/>
          </p:cNvSpPr>
          <p:nvPr>
            <p:ph type="dt" sz="half" idx="10"/>
          </p:nvPr>
        </p:nvSpPr>
        <p:spPr/>
        <p:txBody>
          <a:bodyPr/>
          <a:lstStyle/>
          <a:p>
            <a:fld id="{5808E2D6-1FC2-4A6E-BE86-B14D58145363}" type="datetimeFigureOut">
              <a:rPr lang="en-US" smtClean="0"/>
              <a:pPr/>
              <a:t>3/2/2024</a:t>
            </a:fld>
            <a:endParaRPr lang="en-US"/>
          </a:p>
        </p:txBody>
      </p:sp>
      <p:sp>
        <p:nvSpPr>
          <p:cNvPr id="3" name="Footer Placeholder 2">
            <a:extLst>
              <a:ext uri="{FF2B5EF4-FFF2-40B4-BE49-F238E27FC236}">
                <a16:creationId xmlns:a16="http://schemas.microsoft.com/office/drawing/2014/main" id="{C21066AA-C1C2-4BEB-81A7-93847C3F844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49C1D9A-75F4-4641-81E1-1BC66329EEDD}"/>
              </a:ext>
            </a:extLst>
          </p:cNvPr>
          <p:cNvSpPr>
            <a:spLocks noGrp="1"/>
          </p:cNvSpPr>
          <p:nvPr>
            <p:ph type="sldNum" sz="quarter" idx="12"/>
          </p:nvPr>
        </p:nvSpPr>
        <p:spPr/>
        <p:txBody>
          <a:bodyPr/>
          <a:lstStyle/>
          <a:p>
            <a:fld id="{F0A9AB03-DA95-45E2-BCD8-0A0621C60DF5}" type="slidenum">
              <a:rPr lang="en-US" smtClean="0"/>
              <a:pPr/>
              <a:t>‹#›</a:t>
            </a:fld>
            <a:endParaRPr lang="en-US"/>
          </a:p>
        </p:txBody>
      </p:sp>
    </p:spTree>
    <p:extLst>
      <p:ext uri="{BB962C8B-B14F-4D97-AF65-F5344CB8AC3E}">
        <p14:creationId xmlns:p14="http://schemas.microsoft.com/office/powerpoint/2010/main" val="3381043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1C297-47D3-4534-991E-360DEBAB3D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0C1FC8-90B4-473A-850D-A70769CA84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D09C414-C755-4BB7-800D-22A7E74941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5D3E7A-6548-488F-98CD-F6AB5DFCF0B1}"/>
              </a:ext>
            </a:extLst>
          </p:cNvPr>
          <p:cNvSpPr>
            <a:spLocks noGrp="1"/>
          </p:cNvSpPr>
          <p:nvPr>
            <p:ph type="dt" sz="half" idx="10"/>
          </p:nvPr>
        </p:nvSpPr>
        <p:spPr/>
        <p:txBody>
          <a:bodyPr/>
          <a:lstStyle/>
          <a:p>
            <a:fld id="{5808E2D6-1FC2-4A6E-BE86-B14D58145363}" type="datetimeFigureOut">
              <a:rPr lang="en-US" smtClean="0"/>
              <a:pPr/>
              <a:t>3/2/2024</a:t>
            </a:fld>
            <a:endParaRPr lang="en-US"/>
          </a:p>
        </p:txBody>
      </p:sp>
      <p:sp>
        <p:nvSpPr>
          <p:cNvPr id="6" name="Footer Placeholder 5">
            <a:extLst>
              <a:ext uri="{FF2B5EF4-FFF2-40B4-BE49-F238E27FC236}">
                <a16:creationId xmlns:a16="http://schemas.microsoft.com/office/drawing/2014/main" id="{B47322DE-85DF-436B-8E9F-D02DC6835D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04498A-BDEA-4A20-AE09-8C79A66C811A}"/>
              </a:ext>
            </a:extLst>
          </p:cNvPr>
          <p:cNvSpPr>
            <a:spLocks noGrp="1"/>
          </p:cNvSpPr>
          <p:nvPr>
            <p:ph type="sldNum" sz="quarter" idx="12"/>
          </p:nvPr>
        </p:nvSpPr>
        <p:spPr/>
        <p:txBody>
          <a:bodyPr/>
          <a:lstStyle/>
          <a:p>
            <a:fld id="{F0A9AB03-DA95-45E2-BCD8-0A0621C60DF5}" type="slidenum">
              <a:rPr lang="en-US" smtClean="0"/>
              <a:pPr/>
              <a:t>‹#›</a:t>
            </a:fld>
            <a:endParaRPr lang="en-US"/>
          </a:p>
        </p:txBody>
      </p:sp>
    </p:spTree>
    <p:extLst>
      <p:ext uri="{BB962C8B-B14F-4D97-AF65-F5344CB8AC3E}">
        <p14:creationId xmlns:p14="http://schemas.microsoft.com/office/powerpoint/2010/main" val="2097839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443EA-40AD-4E35-A25A-5B30A02022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89A4555-9984-4924-8931-9D2F6293F7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E1A39C6-A9EF-4C15-9ED6-ED98F38754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85DECC-2602-4EF3-9E8C-BC44794DCADD}"/>
              </a:ext>
            </a:extLst>
          </p:cNvPr>
          <p:cNvSpPr>
            <a:spLocks noGrp="1"/>
          </p:cNvSpPr>
          <p:nvPr>
            <p:ph type="dt" sz="half" idx="10"/>
          </p:nvPr>
        </p:nvSpPr>
        <p:spPr/>
        <p:txBody>
          <a:bodyPr/>
          <a:lstStyle/>
          <a:p>
            <a:fld id="{5808E2D6-1FC2-4A6E-BE86-B14D58145363}" type="datetimeFigureOut">
              <a:rPr lang="en-US" smtClean="0"/>
              <a:pPr/>
              <a:t>3/2/2024</a:t>
            </a:fld>
            <a:endParaRPr lang="en-US"/>
          </a:p>
        </p:txBody>
      </p:sp>
      <p:sp>
        <p:nvSpPr>
          <p:cNvPr id="6" name="Footer Placeholder 5">
            <a:extLst>
              <a:ext uri="{FF2B5EF4-FFF2-40B4-BE49-F238E27FC236}">
                <a16:creationId xmlns:a16="http://schemas.microsoft.com/office/drawing/2014/main" id="{D1266158-23E5-45E6-A4D7-D2FB83B1AD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B9CDD2-53C7-4C55-ABE8-33A19E365A34}"/>
              </a:ext>
            </a:extLst>
          </p:cNvPr>
          <p:cNvSpPr>
            <a:spLocks noGrp="1"/>
          </p:cNvSpPr>
          <p:nvPr>
            <p:ph type="sldNum" sz="quarter" idx="12"/>
          </p:nvPr>
        </p:nvSpPr>
        <p:spPr/>
        <p:txBody>
          <a:bodyPr/>
          <a:lstStyle/>
          <a:p>
            <a:fld id="{F0A9AB03-DA95-45E2-BCD8-0A0621C60DF5}" type="slidenum">
              <a:rPr lang="en-US" smtClean="0"/>
              <a:pPr/>
              <a:t>‹#›</a:t>
            </a:fld>
            <a:endParaRPr lang="en-US"/>
          </a:p>
        </p:txBody>
      </p:sp>
    </p:spTree>
    <p:extLst>
      <p:ext uri="{BB962C8B-B14F-4D97-AF65-F5344CB8AC3E}">
        <p14:creationId xmlns:p14="http://schemas.microsoft.com/office/powerpoint/2010/main" val="3694955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2D9CC9-9CAE-4B42-9C92-7A640BF6EB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A312761-3AA7-4C00-A92D-8EF217319C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5D2977-68A3-4AC7-A083-FE9765017C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08E2D6-1FC2-4A6E-BE86-B14D58145363}" type="datetimeFigureOut">
              <a:rPr lang="en-US" smtClean="0"/>
              <a:pPr/>
              <a:t>3/2/2024</a:t>
            </a:fld>
            <a:endParaRPr lang="en-US"/>
          </a:p>
        </p:txBody>
      </p:sp>
      <p:sp>
        <p:nvSpPr>
          <p:cNvPr id="5" name="Footer Placeholder 4">
            <a:extLst>
              <a:ext uri="{FF2B5EF4-FFF2-40B4-BE49-F238E27FC236}">
                <a16:creationId xmlns:a16="http://schemas.microsoft.com/office/drawing/2014/main" id="{D37F20B8-58CE-4703-9350-D6E4645B75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0D0F4B-4794-48D2-859D-628EB86295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A9AB03-DA95-45E2-BCD8-0A0621C60DF5}" type="slidenum">
              <a:rPr lang="en-US" smtClean="0"/>
              <a:pPr/>
              <a:t>‹#›</a:t>
            </a:fld>
            <a:endParaRPr lang="en-US"/>
          </a:p>
        </p:txBody>
      </p:sp>
    </p:spTree>
    <p:extLst>
      <p:ext uri="{BB962C8B-B14F-4D97-AF65-F5344CB8AC3E}">
        <p14:creationId xmlns:p14="http://schemas.microsoft.com/office/powerpoint/2010/main" val="2760450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FCDC9-C258-425F-9B7B-B88DACD90CD4}"/>
              </a:ext>
            </a:extLst>
          </p:cNvPr>
          <p:cNvSpPr>
            <a:spLocks noGrp="1"/>
          </p:cNvSpPr>
          <p:nvPr>
            <p:ph type="ctrTitle"/>
          </p:nvPr>
        </p:nvSpPr>
        <p:spPr/>
        <p:txBody>
          <a:bodyPr/>
          <a:lstStyle/>
          <a:p>
            <a:r>
              <a:rPr lang="en-US" dirty="0"/>
              <a:t>ARCHDIOCESE OF LUSAKA</a:t>
            </a:r>
          </a:p>
        </p:txBody>
      </p:sp>
      <p:sp>
        <p:nvSpPr>
          <p:cNvPr id="3" name="Subtitle 2">
            <a:extLst>
              <a:ext uri="{FF2B5EF4-FFF2-40B4-BE49-F238E27FC236}">
                <a16:creationId xmlns:a16="http://schemas.microsoft.com/office/drawing/2014/main" id="{E3CB65A7-36B6-4618-AE7B-9D2BC21BB1E3}"/>
              </a:ext>
            </a:extLst>
          </p:cNvPr>
          <p:cNvSpPr>
            <a:spLocks noGrp="1"/>
          </p:cNvSpPr>
          <p:nvPr>
            <p:ph type="subTitle" idx="1"/>
          </p:nvPr>
        </p:nvSpPr>
        <p:spPr/>
        <p:txBody>
          <a:bodyPr/>
          <a:lstStyle/>
          <a:p>
            <a:r>
              <a:rPr lang="en-US" dirty="0"/>
              <a:t>PASTORAL OFFICE</a:t>
            </a:r>
          </a:p>
          <a:p>
            <a:r>
              <a:rPr lang="en-US" dirty="0"/>
              <a:t>AND</a:t>
            </a:r>
          </a:p>
          <a:p>
            <a:r>
              <a:rPr lang="en-US" dirty="0"/>
              <a:t>PASTORAL PROGRAMS</a:t>
            </a:r>
          </a:p>
        </p:txBody>
      </p:sp>
    </p:spTree>
    <p:extLst>
      <p:ext uri="{BB962C8B-B14F-4D97-AF65-F5344CB8AC3E}">
        <p14:creationId xmlns:p14="http://schemas.microsoft.com/office/powerpoint/2010/main" val="1739723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SWOT ANALYSISI OF THE ARCHDIOCESE</a:t>
            </a:r>
          </a:p>
        </p:txBody>
      </p:sp>
      <p:sp>
        <p:nvSpPr>
          <p:cNvPr id="3" name="Content Placeholder 2"/>
          <p:cNvSpPr>
            <a:spLocks noGrp="1"/>
          </p:cNvSpPr>
          <p:nvPr>
            <p:ph sz="half" idx="1"/>
          </p:nvPr>
        </p:nvSpPr>
        <p:spPr/>
        <p:txBody>
          <a:bodyPr>
            <a:normAutofit lnSpcReduction="10000"/>
          </a:bodyPr>
          <a:lstStyle/>
          <a:p>
            <a:pPr>
              <a:buFont typeface="Wingdings" panose="05000000000000000000" pitchFamily="2" charset="2"/>
              <a:buChar char="Ø"/>
            </a:pPr>
            <a:r>
              <a:rPr lang="en-US" dirty="0"/>
              <a:t>STRENGTHS</a:t>
            </a:r>
          </a:p>
          <a:p>
            <a:pPr lvl="1">
              <a:buFont typeface="Wingdings" panose="05000000000000000000" pitchFamily="2" charset="2"/>
              <a:buChar char="Ø"/>
            </a:pPr>
            <a:r>
              <a:rPr lang="en-US" dirty="0"/>
              <a:t>Committed Clergy, Religious and Laity</a:t>
            </a:r>
          </a:p>
          <a:p>
            <a:pPr lvl="1">
              <a:buFont typeface="Wingdings" panose="05000000000000000000" pitchFamily="2" charset="2"/>
              <a:buChar char="Ø"/>
            </a:pPr>
            <a:r>
              <a:rPr lang="en-US" dirty="0"/>
              <a:t>Well trained clergy, well versed in the social and political realities in the country</a:t>
            </a:r>
          </a:p>
          <a:p>
            <a:pPr lvl="1">
              <a:buFont typeface="Wingdings" panose="05000000000000000000" pitchFamily="2" charset="2"/>
              <a:buChar char="Ø"/>
            </a:pPr>
            <a:r>
              <a:rPr lang="en-US" dirty="0"/>
              <a:t>Good network of parishes and institutions</a:t>
            </a:r>
          </a:p>
          <a:p>
            <a:pPr lvl="1">
              <a:buFont typeface="Wingdings" panose="05000000000000000000" pitchFamily="2" charset="2"/>
              <a:buChar char="Ø"/>
            </a:pPr>
            <a:r>
              <a:rPr lang="en-US" dirty="0"/>
              <a:t>Management structures</a:t>
            </a:r>
          </a:p>
          <a:p>
            <a:pPr lvl="2">
              <a:buFont typeface="Wingdings" panose="05000000000000000000" pitchFamily="2" charset="2"/>
              <a:buChar char="Ø"/>
            </a:pPr>
            <a:r>
              <a:rPr lang="en-US" dirty="0"/>
              <a:t>SCCs, Parish Councils, Deaneries, ADL</a:t>
            </a:r>
          </a:p>
          <a:p>
            <a:pPr lvl="1">
              <a:buFont typeface="Wingdings" panose="05000000000000000000" pitchFamily="2" charset="2"/>
              <a:buChar char="Ø"/>
            </a:pPr>
            <a:r>
              <a:rPr lang="en-US" dirty="0" err="1"/>
              <a:t>Organisations</a:t>
            </a:r>
            <a:r>
              <a:rPr lang="en-US" dirty="0"/>
              <a:t> (CMO, CWO, Youth)</a:t>
            </a:r>
          </a:p>
          <a:p>
            <a:pPr lvl="1">
              <a:buFont typeface="Wingdings" panose="05000000000000000000" pitchFamily="2" charset="2"/>
              <a:buChar char="Ø"/>
            </a:pPr>
            <a:r>
              <a:rPr lang="en-US" dirty="0"/>
              <a:t>Social Programs (health, education</a:t>
            </a:r>
          </a:p>
        </p:txBody>
      </p:sp>
      <p:sp>
        <p:nvSpPr>
          <p:cNvPr id="4" name="Content Placeholder 3"/>
          <p:cNvSpPr>
            <a:spLocks noGrp="1"/>
          </p:cNvSpPr>
          <p:nvPr>
            <p:ph sz="half" idx="2"/>
          </p:nvPr>
        </p:nvSpPr>
        <p:spPr/>
        <p:txBody>
          <a:bodyPr>
            <a:normAutofit lnSpcReduction="10000"/>
          </a:bodyPr>
          <a:lstStyle/>
          <a:p>
            <a:pPr>
              <a:buFont typeface="Wingdings" panose="05000000000000000000" pitchFamily="2" charset="2"/>
              <a:buChar char="Ø"/>
            </a:pPr>
            <a:r>
              <a:rPr lang="en-US" dirty="0"/>
              <a:t>WEAKNESS/CHALLENGES</a:t>
            </a:r>
          </a:p>
          <a:p>
            <a:pPr lvl="1">
              <a:buFont typeface="Wingdings" panose="05000000000000000000" pitchFamily="2" charset="2"/>
              <a:buChar char="Ø"/>
            </a:pPr>
            <a:r>
              <a:rPr lang="en-US" dirty="0"/>
              <a:t>Apathy in on-going faith formation and prayers sessions</a:t>
            </a:r>
          </a:p>
          <a:p>
            <a:pPr lvl="1">
              <a:buFont typeface="Wingdings" panose="05000000000000000000" pitchFamily="2" charset="2"/>
              <a:buChar char="Ø"/>
            </a:pPr>
            <a:r>
              <a:rPr lang="en-US" dirty="0"/>
              <a:t>Few priests and religious</a:t>
            </a:r>
          </a:p>
          <a:p>
            <a:pPr lvl="1">
              <a:buFont typeface="Wingdings" panose="05000000000000000000" pitchFamily="2" charset="2"/>
              <a:buChar char="Ø"/>
            </a:pPr>
            <a:r>
              <a:rPr lang="en-US" dirty="0"/>
              <a:t>Harnessing of vocations</a:t>
            </a:r>
          </a:p>
          <a:p>
            <a:pPr lvl="1">
              <a:buFont typeface="Wingdings" panose="05000000000000000000" pitchFamily="2" charset="2"/>
              <a:buChar char="Ø"/>
            </a:pPr>
            <a:r>
              <a:rPr lang="en-US" dirty="0"/>
              <a:t>Low church attendance by men and youth</a:t>
            </a:r>
          </a:p>
          <a:p>
            <a:pPr lvl="1">
              <a:buFont typeface="Wingdings" panose="05000000000000000000" pitchFamily="2" charset="2"/>
              <a:buChar char="Ø"/>
            </a:pPr>
            <a:r>
              <a:rPr lang="en-US" dirty="0"/>
              <a:t>Lack of sabbaticals </a:t>
            </a:r>
          </a:p>
          <a:p>
            <a:pPr lvl="1">
              <a:buFont typeface="Wingdings" panose="05000000000000000000" pitchFamily="2" charset="2"/>
              <a:buChar char="Ø"/>
            </a:pPr>
            <a:r>
              <a:rPr lang="en-US" dirty="0"/>
              <a:t>Lack proper contract</a:t>
            </a:r>
          </a:p>
        </p:txBody>
      </p:sp>
    </p:spTree>
    <p:extLst>
      <p:ext uri="{BB962C8B-B14F-4D97-AF65-F5344CB8AC3E}">
        <p14:creationId xmlns:p14="http://schemas.microsoft.com/office/powerpoint/2010/main" val="4004686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SWOT ANAYLSIS CONTED</a:t>
            </a:r>
          </a:p>
        </p:txBody>
      </p:sp>
      <p:sp>
        <p:nvSpPr>
          <p:cNvPr id="3" name="Content Placeholder 2"/>
          <p:cNvSpPr>
            <a:spLocks noGrp="1"/>
          </p:cNvSpPr>
          <p:nvPr>
            <p:ph sz="half" idx="1"/>
          </p:nvPr>
        </p:nvSpPr>
        <p:spPr/>
        <p:txBody>
          <a:bodyPr>
            <a:normAutofit fontScale="92500"/>
          </a:bodyPr>
          <a:lstStyle/>
          <a:p>
            <a:pPr>
              <a:buFont typeface="Wingdings" panose="05000000000000000000" pitchFamily="2" charset="2"/>
              <a:buChar char="Ø"/>
            </a:pPr>
            <a:r>
              <a:rPr lang="en-US" dirty="0"/>
              <a:t>OPPORTUNITIES	</a:t>
            </a:r>
          </a:p>
          <a:p>
            <a:pPr lvl="1">
              <a:buFont typeface="Wingdings" panose="05000000000000000000" pitchFamily="2" charset="2"/>
              <a:buChar char="Ø"/>
            </a:pPr>
            <a:r>
              <a:rPr lang="en-US" dirty="0"/>
              <a:t>Repentance and conversion</a:t>
            </a:r>
          </a:p>
          <a:p>
            <a:pPr lvl="1">
              <a:buFont typeface="Wingdings" panose="05000000000000000000" pitchFamily="2" charset="2"/>
              <a:buChar char="Ø"/>
            </a:pPr>
            <a:r>
              <a:rPr lang="en-US" dirty="0"/>
              <a:t>Liturgical seasons</a:t>
            </a:r>
          </a:p>
          <a:p>
            <a:pPr lvl="1">
              <a:buFont typeface="Wingdings" panose="05000000000000000000" pitchFamily="2" charset="2"/>
              <a:buChar char="Ø"/>
            </a:pPr>
            <a:r>
              <a:rPr lang="en-US" dirty="0"/>
              <a:t>The Holy Mass</a:t>
            </a:r>
          </a:p>
          <a:p>
            <a:pPr lvl="1">
              <a:buFont typeface="Wingdings" panose="05000000000000000000" pitchFamily="2" charset="2"/>
              <a:buChar char="Ø"/>
            </a:pPr>
            <a:r>
              <a:rPr lang="en-US" dirty="0"/>
              <a:t>Education</a:t>
            </a:r>
          </a:p>
          <a:p>
            <a:pPr lvl="2">
              <a:buFont typeface="Wingdings" panose="05000000000000000000" pitchFamily="2" charset="2"/>
              <a:buChar char="Ø"/>
            </a:pPr>
            <a:r>
              <a:rPr lang="en-US" dirty="0"/>
              <a:t>Higher Institutions</a:t>
            </a:r>
          </a:p>
          <a:p>
            <a:pPr lvl="1">
              <a:buFont typeface="Wingdings" panose="05000000000000000000" pitchFamily="2" charset="2"/>
              <a:buChar char="Ø"/>
            </a:pPr>
            <a:r>
              <a:rPr lang="en-US" dirty="0"/>
              <a:t>Public Health</a:t>
            </a:r>
          </a:p>
          <a:p>
            <a:pPr lvl="1">
              <a:buFont typeface="Wingdings" panose="05000000000000000000" pitchFamily="2" charset="2"/>
              <a:buChar char="Ø"/>
            </a:pPr>
            <a:r>
              <a:rPr lang="en-US" dirty="0"/>
              <a:t>Land, other properties and assets</a:t>
            </a:r>
          </a:p>
          <a:p>
            <a:pPr lvl="1">
              <a:buFont typeface="Wingdings" panose="05000000000000000000" pitchFamily="2" charset="2"/>
              <a:buChar char="Ø"/>
            </a:pPr>
            <a:r>
              <a:rPr lang="en-US" dirty="0"/>
              <a:t>Expansion of Lusaka</a:t>
            </a:r>
          </a:p>
          <a:p>
            <a:pPr lvl="1">
              <a:buFont typeface="Wingdings" panose="05000000000000000000" pitchFamily="2" charset="2"/>
              <a:buChar char="Ø"/>
            </a:pPr>
            <a:r>
              <a:rPr lang="en-US" dirty="0"/>
              <a:t>Pool of Catholic professionals</a:t>
            </a:r>
          </a:p>
          <a:p>
            <a:pPr lvl="1">
              <a:buFont typeface="Wingdings" panose="05000000000000000000" pitchFamily="2" charset="2"/>
              <a:buChar char="Ø"/>
            </a:pPr>
            <a:r>
              <a:rPr lang="en-US" dirty="0"/>
              <a:t>Cultural diversity </a:t>
            </a:r>
          </a:p>
        </p:txBody>
      </p:sp>
      <p:sp>
        <p:nvSpPr>
          <p:cNvPr id="4" name="Content Placeholder 3"/>
          <p:cNvSpPr>
            <a:spLocks noGrp="1"/>
          </p:cNvSpPr>
          <p:nvPr>
            <p:ph sz="half" idx="2"/>
          </p:nvPr>
        </p:nvSpPr>
        <p:spPr/>
        <p:txBody>
          <a:bodyPr>
            <a:normAutofit fontScale="92500"/>
          </a:bodyPr>
          <a:lstStyle/>
          <a:p>
            <a:pPr>
              <a:buFont typeface="Wingdings" panose="05000000000000000000" pitchFamily="2" charset="2"/>
              <a:buChar char="Ø"/>
            </a:pPr>
            <a:r>
              <a:rPr lang="en-US" dirty="0"/>
              <a:t>Threats</a:t>
            </a:r>
          </a:p>
          <a:p>
            <a:pPr lvl="1">
              <a:buFont typeface="Wingdings" panose="05000000000000000000" pitchFamily="2" charset="2"/>
              <a:buChar char="Ø"/>
            </a:pPr>
            <a:r>
              <a:rPr lang="en-US" dirty="0"/>
              <a:t>Heresies</a:t>
            </a:r>
          </a:p>
          <a:p>
            <a:pPr lvl="1">
              <a:buFont typeface="Wingdings" panose="05000000000000000000" pitchFamily="2" charset="2"/>
              <a:buChar char="Ø"/>
            </a:pPr>
            <a:r>
              <a:rPr lang="en-US" dirty="0"/>
              <a:t>New churches (require ecumenism)</a:t>
            </a:r>
          </a:p>
          <a:p>
            <a:pPr lvl="1">
              <a:buFont typeface="Wingdings" panose="05000000000000000000" pitchFamily="2" charset="2"/>
              <a:buChar char="Ø"/>
            </a:pPr>
            <a:r>
              <a:rPr lang="en-US" dirty="0"/>
              <a:t>Fundamentalism: inter-religious dialogue</a:t>
            </a:r>
          </a:p>
          <a:p>
            <a:pPr lvl="1">
              <a:buFont typeface="Wingdings" panose="05000000000000000000" pitchFamily="2" charset="2"/>
              <a:buChar char="Ø"/>
            </a:pPr>
            <a:r>
              <a:rPr lang="en-US" dirty="0"/>
              <a:t>Disaffection among clergy and religious</a:t>
            </a:r>
          </a:p>
          <a:p>
            <a:pPr lvl="1">
              <a:buFont typeface="Wingdings" panose="05000000000000000000" pitchFamily="2" charset="2"/>
              <a:buChar char="Ø"/>
            </a:pPr>
            <a:r>
              <a:rPr lang="en-US" dirty="0"/>
              <a:t>Poverty</a:t>
            </a:r>
          </a:p>
          <a:p>
            <a:pPr lvl="1">
              <a:buFont typeface="Wingdings" panose="05000000000000000000" pitchFamily="2" charset="2"/>
              <a:buChar char="Ø"/>
            </a:pPr>
            <a:r>
              <a:rPr lang="en-US" dirty="0"/>
              <a:t>Street children as a time tomb</a:t>
            </a:r>
          </a:p>
          <a:p>
            <a:pPr lvl="1">
              <a:buFont typeface="Wingdings" panose="05000000000000000000" pitchFamily="2" charset="2"/>
              <a:buChar char="Ø"/>
            </a:pPr>
            <a:r>
              <a:rPr lang="en-US" dirty="0"/>
              <a:t>Drug and alcohol abuse and addiction</a:t>
            </a:r>
          </a:p>
          <a:p>
            <a:pPr lvl="1">
              <a:buFont typeface="Wingdings" panose="05000000000000000000" pitchFamily="2" charset="2"/>
              <a:buChar char="Ø"/>
            </a:pPr>
            <a:r>
              <a:rPr lang="en-US" dirty="0"/>
              <a:t>Child abuse scandals</a:t>
            </a:r>
          </a:p>
        </p:txBody>
      </p:sp>
    </p:spTree>
    <p:extLst>
      <p:ext uri="{BB962C8B-B14F-4D97-AF65-F5344CB8AC3E}">
        <p14:creationId xmlns:p14="http://schemas.microsoft.com/office/powerpoint/2010/main" val="962002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FOCUS AREAS</a:t>
            </a:r>
          </a:p>
        </p:txBody>
      </p:sp>
      <p:sp>
        <p:nvSpPr>
          <p:cNvPr id="3" name="Content Placeholder 2"/>
          <p:cNvSpPr>
            <a:spLocks noGrp="1"/>
          </p:cNvSpPr>
          <p:nvPr>
            <p:ph sz="half" idx="1"/>
          </p:nvPr>
        </p:nvSpPr>
        <p:spPr/>
        <p:txBody>
          <a:bodyPr/>
          <a:lstStyle/>
          <a:p>
            <a:pPr>
              <a:buFont typeface="Wingdings" panose="05000000000000000000" pitchFamily="2" charset="2"/>
              <a:buChar char="Ø"/>
            </a:pPr>
            <a:r>
              <a:rPr lang="en-US" dirty="0"/>
              <a:t>PASTORAL</a:t>
            </a:r>
          </a:p>
          <a:p>
            <a:pPr lvl="1">
              <a:buFont typeface="Wingdings" panose="05000000000000000000" pitchFamily="2" charset="2"/>
              <a:buChar char="Ø"/>
            </a:pPr>
            <a:r>
              <a:rPr lang="en-US" dirty="0"/>
              <a:t>Liturgy and worship</a:t>
            </a:r>
          </a:p>
          <a:p>
            <a:pPr lvl="1">
              <a:buFont typeface="Wingdings" panose="05000000000000000000" pitchFamily="2" charset="2"/>
              <a:buChar char="Ø"/>
            </a:pPr>
            <a:r>
              <a:rPr lang="en-US" dirty="0"/>
              <a:t>Sacraments</a:t>
            </a:r>
          </a:p>
          <a:p>
            <a:pPr lvl="2">
              <a:buFont typeface="Wingdings" panose="05000000000000000000" pitchFamily="2" charset="2"/>
              <a:buChar char="Ø"/>
            </a:pPr>
            <a:r>
              <a:rPr lang="en-US" dirty="0"/>
              <a:t>Reconciliation and Healing</a:t>
            </a:r>
          </a:p>
          <a:p>
            <a:pPr lvl="1">
              <a:buFont typeface="Wingdings" panose="05000000000000000000" pitchFamily="2" charset="2"/>
              <a:buChar char="Ø"/>
            </a:pPr>
            <a:r>
              <a:rPr lang="en-US" dirty="0"/>
              <a:t>Devotions</a:t>
            </a:r>
          </a:p>
          <a:p>
            <a:pPr lvl="1">
              <a:buFont typeface="Wingdings" panose="05000000000000000000" pitchFamily="2" charset="2"/>
              <a:buChar char="Ø"/>
            </a:pPr>
            <a:r>
              <a:rPr lang="en-US" dirty="0"/>
              <a:t>Peace and Healing (counselling)</a:t>
            </a:r>
          </a:p>
          <a:p>
            <a:pPr lvl="1">
              <a:buFont typeface="Wingdings" panose="05000000000000000000" pitchFamily="2" charset="2"/>
              <a:buChar char="Ø"/>
            </a:pPr>
            <a:r>
              <a:rPr lang="en-US" dirty="0"/>
              <a:t>Integral evangelization</a:t>
            </a:r>
          </a:p>
          <a:p>
            <a:pPr lvl="1">
              <a:buFont typeface="Wingdings" panose="05000000000000000000" pitchFamily="2" charset="2"/>
              <a:buChar char="Ø"/>
            </a:pPr>
            <a:r>
              <a:rPr lang="en-US" dirty="0"/>
              <a:t>Catechism, </a:t>
            </a:r>
            <a:r>
              <a:rPr lang="en-US" dirty="0" err="1"/>
              <a:t>catechetics</a:t>
            </a:r>
            <a:r>
              <a:rPr lang="en-US" dirty="0"/>
              <a:t>, faith formation</a:t>
            </a:r>
          </a:p>
          <a:p>
            <a:pPr lvl="1">
              <a:buFont typeface="Wingdings" panose="05000000000000000000" pitchFamily="2" charset="2"/>
              <a:buChar char="Ø"/>
            </a:pPr>
            <a:r>
              <a:rPr lang="en-US" dirty="0"/>
              <a:t>Vocations and formation</a:t>
            </a:r>
          </a:p>
        </p:txBody>
      </p:sp>
      <p:sp>
        <p:nvSpPr>
          <p:cNvPr id="4" name="Content Placeholder 3"/>
          <p:cNvSpPr>
            <a:spLocks noGrp="1"/>
          </p:cNvSpPr>
          <p:nvPr>
            <p:ph sz="half" idx="2"/>
          </p:nvPr>
        </p:nvSpPr>
        <p:spPr/>
        <p:txBody>
          <a:bodyPr/>
          <a:lstStyle/>
          <a:p>
            <a:pPr>
              <a:buFont typeface="Wingdings" panose="05000000000000000000" pitchFamily="2" charset="2"/>
              <a:buChar char="Ø"/>
            </a:pPr>
            <a:r>
              <a:rPr lang="en-US" dirty="0"/>
              <a:t>SOCIAL</a:t>
            </a:r>
          </a:p>
          <a:p>
            <a:pPr lvl="1">
              <a:buFont typeface="Wingdings" panose="05000000000000000000" pitchFamily="2" charset="2"/>
              <a:buChar char="Ø"/>
            </a:pPr>
            <a:r>
              <a:rPr lang="en-US" dirty="0"/>
              <a:t>Charity and Social justice</a:t>
            </a:r>
          </a:p>
          <a:p>
            <a:pPr lvl="1">
              <a:buFont typeface="Wingdings" panose="05000000000000000000" pitchFamily="2" charset="2"/>
              <a:buChar char="Ø"/>
            </a:pPr>
            <a:r>
              <a:rPr lang="en-US" dirty="0"/>
              <a:t>Environment</a:t>
            </a:r>
          </a:p>
          <a:p>
            <a:pPr lvl="1">
              <a:buFont typeface="Wingdings" panose="05000000000000000000" pitchFamily="2" charset="2"/>
              <a:buChar char="Ø"/>
            </a:pPr>
            <a:r>
              <a:rPr lang="en-US" dirty="0"/>
              <a:t>Entrepreneurship, innovation and community Incubation </a:t>
            </a:r>
            <a:r>
              <a:rPr lang="en-US" dirty="0" err="1"/>
              <a:t>centres</a:t>
            </a:r>
            <a:endParaRPr lang="en-US" dirty="0"/>
          </a:p>
          <a:p>
            <a:pPr lvl="1">
              <a:buFont typeface="Wingdings" panose="05000000000000000000" pitchFamily="2" charset="2"/>
              <a:buChar char="Ø"/>
            </a:pPr>
            <a:r>
              <a:rPr lang="en-US" dirty="0"/>
              <a:t>Health</a:t>
            </a:r>
          </a:p>
          <a:p>
            <a:pPr lvl="1">
              <a:buFont typeface="Wingdings" panose="05000000000000000000" pitchFamily="2" charset="2"/>
              <a:buChar char="Ø"/>
            </a:pPr>
            <a:r>
              <a:rPr lang="en-US" dirty="0"/>
              <a:t>Education and Training</a:t>
            </a:r>
          </a:p>
        </p:txBody>
      </p:sp>
    </p:spTree>
    <p:extLst>
      <p:ext uri="{BB962C8B-B14F-4D97-AF65-F5344CB8AC3E}">
        <p14:creationId xmlns:p14="http://schemas.microsoft.com/office/powerpoint/2010/main" val="1666548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FOCUS CONTED</a:t>
            </a:r>
          </a:p>
        </p:txBody>
      </p:sp>
      <p:sp>
        <p:nvSpPr>
          <p:cNvPr id="3" name="Content Placeholder 2"/>
          <p:cNvSpPr>
            <a:spLocks noGrp="1"/>
          </p:cNvSpPr>
          <p:nvPr>
            <p:ph sz="half" idx="1"/>
          </p:nvPr>
        </p:nvSpPr>
        <p:spPr/>
        <p:txBody>
          <a:bodyPr/>
          <a:lstStyle/>
          <a:p>
            <a:pPr>
              <a:buFont typeface="Wingdings" panose="05000000000000000000" pitchFamily="2" charset="2"/>
              <a:buChar char="Ø"/>
            </a:pPr>
            <a:r>
              <a:rPr lang="en-US" dirty="0"/>
              <a:t>COMMUICATIONS AND SOCIAL MEDIA</a:t>
            </a:r>
          </a:p>
          <a:p>
            <a:pPr lvl="1">
              <a:buFont typeface="Wingdings" panose="05000000000000000000" pitchFamily="2" charset="2"/>
              <a:buChar char="Ø"/>
            </a:pPr>
            <a:r>
              <a:rPr lang="en-US" dirty="0"/>
              <a:t>Website</a:t>
            </a:r>
          </a:p>
          <a:p>
            <a:pPr lvl="1">
              <a:buFont typeface="Wingdings" panose="05000000000000000000" pitchFamily="2" charset="2"/>
              <a:buChar char="Ø"/>
            </a:pPr>
            <a:r>
              <a:rPr lang="en-US" dirty="0"/>
              <a:t>Social media </a:t>
            </a:r>
          </a:p>
          <a:p>
            <a:pPr lvl="2">
              <a:buFont typeface="Wingdings" panose="05000000000000000000" pitchFamily="2" charset="2"/>
              <a:buChar char="Ø"/>
            </a:pPr>
            <a:r>
              <a:rPr lang="en-US" dirty="0"/>
              <a:t>Facebook</a:t>
            </a:r>
          </a:p>
          <a:p>
            <a:pPr lvl="2">
              <a:buFont typeface="Wingdings" panose="05000000000000000000" pitchFamily="2" charset="2"/>
              <a:buChar char="Ø"/>
            </a:pPr>
            <a:r>
              <a:rPr lang="en-US" dirty="0"/>
              <a:t>Telegram</a:t>
            </a:r>
          </a:p>
          <a:p>
            <a:pPr lvl="2">
              <a:buFont typeface="Wingdings" panose="05000000000000000000" pitchFamily="2" charset="2"/>
              <a:buChar char="Ø"/>
            </a:pPr>
            <a:r>
              <a:rPr lang="en-US" dirty="0"/>
              <a:t>YouTube</a:t>
            </a:r>
          </a:p>
          <a:p>
            <a:pPr lvl="2">
              <a:buFont typeface="Wingdings" panose="05000000000000000000" pitchFamily="2" charset="2"/>
              <a:buChar char="Ø"/>
            </a:pPr>
            <a:r>
              <a:rPr lang="en-US" dirty="0"/>
              <a:t>Twitter</a:t>
            </a:r>
          </a:p>
          <a:p>
            <a:pPr lvl="1">
              <a:buFont typeface="Wingdings" panose="05000000000000000000" pitchFamily="2" charset="2"/>
              <a:buChar char="Ø"/>
            </a:pPr>
            <a:r>
              <a:rPr lang="en-US" dirty="0"/>
              <a:t>Radio Maria</a:t>
            </a:r>
          </a:p>
          <a:p>
            <a:pPr lvl="1">
              <a:buFont typeface="Wingdings" panose="05000000000000000000" pitchFamily="2" charset="2"/>
              <a:buChar char="Ø"/>
            </a:pPr>
            <a:r>
              <a:rPr lang="en-US" dirty="0"/>
              <a:t>Lumen TV</a:t>
            </a:r>
          </a:p>
        </p:txBody>
      </p:sp>
      <p:sp>
        <p:nvSpPr>
          <p:cNvPr id="4" name="Content Placeholder 3"/>
          <p:cNvSpPr>
            <a:spLocks noGrp="1"/>
          </p:cNvSpPr>
          <p:nvPr>
            <p:ph sz="half" idx="2"/>
          </p:nvPr>
        </p:nvSpPr>
        <p:spPr/>
        <p:txBody>
          <a:bodyPr/>
          <a:lstStyle/>
          <a:p>
            <a:pPr>
              <a:buFont typeface="Wingdings" panose="05000000000000000000" pitchFamily="2" charset="2"/>
              <a:buChar char="Ø"/>
            </a:pPr>
            <a:r>
              <a:rPr lang="en-US" dirty="0"/>
              <a:t>HUMAN AND RESOURCE MANAGEMENT</a:t>
            </a:r>
          </a:p>
          <a:p>
            <a:pPr lvl="1">
              <a:buFont typeface="Wingdings" panose="05000000000000000000" pitchFamily="2" charset="2"/>
              <a:buChar char="Ø"/>
            </a:pPr>
            <a:r>
              <a:rPr lang="en-US" dirty="0"/>
              <a:t>Resource mobilization and Income generation activities</a:t>
            </a:r>
          </a:p>
          <a:p>
            <a:pPr lvl="1">
              <a:buFont typeface="Wingdings" panose="05000000000000000000" pitchFamily="2" charset="2"/>
              <a:buChar char="Ø"/>
            </a:pPr>
            <a:r>
              <a:rPr lang="en-US" dirty="0"/>
              <a:t>Financial, Technical and other Partnerships</a:t>
            </a:r>
          </a:p>
          <a:p>
            <a:pPr lvl="1">
              <a:buFont typeface="Wingdings" panose="05000000000000000000" pitchFamily="2" charset="2"/>
              <a:buChar char="Ø"/>
            </a:pPr>
            <a:r>
              <a:rPr lang="en-US" dirty="0"/>
              <a:t>Contracting</a:t>
            </a:r>
          </a:p>
          <a:p>
            <a:pPr>
              <a:buFont typeface="Wingdings" panose="05000000000000000000" pitchFamily="2" charset="2"/>
              <a:buChar char="Ø"/>
            </a:pPr>
            <a:r>
              <a:rPr lang="en-US" dirty="0"/>
              <a:t>UNITY AND OWNERSHIP</a:t>
            </a:r>
          </a:p>
          <a:p>
            <a:pPr lvl="1">
              <a:buFont typeface="Wingdings" panose="05000000000000000000" pitchFamily="2" charset="2"/>
              <a:buChar char="Ø"/>
            </a:pPr>
            <a:endParaRPr lang="en-US" dirty="0"/>
          </a:p>
        </p:txBody>
      </p:sp>
    </p:spTree>
    <p:extLst>
      <p:ext uri="{BB962C8B-B14F-4D97-AF65-F5344CB8AC3E}">
        <p14:creationId xmlns:p14="http://schemas.microsoft.com/office/powerpoint/2010/main" val="2182278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ARCHDIOCESAN PASTORAL COUNCIL (ADPC)</a:t>
            </a:r>
            <a:endParaRPr lang="en-US" dirty="0"/>
          </a:p>
        </p:txBody>
      </p:sp>
      <p:sp>
        <p:nvSpPr>
          <p:cNvPr id="3" name="Content Placeholder 2"/>
          <p:cNvSpPr>
            <a:spLocks noGrp="1"/>
          </p:cNvSpPr>
          <p:nvPr>
            <p:ph idx="1"/>
          </p:nvPr>
        </p:nvSpPr>
        <p:spPr/>
        <p:txBody>
          <a:bodyPr>
            <a:normAutofit lnSpcReduction="10000"/>
          </a:bodyPr>
          <a:lstStyle/>
          <a:p>
            <a:pPr lvl="1">
              <a:buFont typeface="Wingdings" pitchFamily="2" charset="2"/>
              <a:buChar char="Ø"/>
            </a:pPr>
            <a:r>
              <a:rPr lang="en-US" b="1" dirty="0"/>
              <a:t>Description ADPC</a:t>
            </a:r>
            <a:endParaRPr lang="en-US" sz="1800" dirty="0"/>
          </a:p>
          <a:p>
            <a:pPr lvl="2" algn="just">
              <a:buFont typeface="Wingdings" pitchFamily="2" charset="2"/>
              <a:buChar char="Ø"/>
            </a:pPr>
            <a:r>
              <a:rPr lang="en-US" sz="3200" b="1" dirty="0"/>
              <a:t>A</a:t>
            </a:r>
            <a:r>
              <a:rPr lang="en-US" sz="3200" dirty="0"/>
              <a:t>ccording to Canon 511 in each diocese, there is to be established a Pastoral Council if pastoral circumstances permit. A Diocesan Pastoral Council is a consultative organ instituted under the authority of the Bishop to investigate, study pastoral matters and propose practical ways of implementing them. Here, the Archdiocesan Pastoral Council meets at least once a year (cf. </a:t>
            </a:r>
            <a:r>
              <a:rPr lang="en-US" sz="3200" b="1" dirty="0"/>
              <a:t>Can. 514</a:t>
            </a:r>
            <a:r>
              <a:rPr lang="en-US" sz="3200" dirty="0"/>
              <a:t>). It is convened and presided over by the Local ordinary.</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lnSpc>
                <a:spcPct val="90000"/>
              </a:lnSpc>
              <a:spcBef>
                <a:spcPct val="0"/>
              </a:spcBef>
            </a:pPr>
            <a:r>
              <a:rPr lang="en-US" sz="2800" b="1" dirty="0"/>
              <a:t>Functions of the Archdiocesan Pastoral Council </a:t>
            </a:r>
            <a:r>
              <a:rPr lang="en-US" sz="2800" dirty="0"/>
              <a:t>(ADPC)</a:t>
            </a:r>
          </a:p>
        </p:txBody>
      </p:sp>
      <p:sp>
        <p:nvSpPr>
          <p:cNvPr id="3" name="Content Placeholder 2"/>
          <p:cNvSpPr>
            <a:spLocks noGrp="1"/>
          </p:cNvSpPr>
          <p:nvPr>
            <p:ph idx="1"/>
          </p:nvPr>
        </p:nvSpPr>
        <p:spPr/>
        <p:txBody>
          <a:bodyPr/>
          <a:lstStyle/>
          <a:p>
            <a:pPr>
              <a:buFont typeface="Wingdings" pitchFamily="2" charset="2"/>
              <a:buChar char="Ø"/>
            </a:pPr>
            <a:r>
              <a:rPr lang="en-US" dirty="0"/>
              <a:t>The Archdiocesan Pastoral Council</a:t>
            </a:r>
            <a:r>
              <a:rPr lang="en-US" b="1" dirty="0"/>
              <a:t> </a:t>
            </a:r>
            <a:r>
              <a:rPr lang="en-US" dirty="0"/>
              <a:t>accomplishes its purpose in pastoral functions by considering the following: </a:t>
            </a:r>
          </a:p>
          <a:p>
            <a:pPr lvl="1">
              <a:buFont typeface="Wingdings" pitchFamily="2" charset="2"/>
              <a:buChar char="Ø"/>
            </a:pPr>
            <a:r>
              <a:rPr lang="en-US" dirty="0"/>
              <a:t>To promote the mission, vision, pastoral principles and values of the Archdiocese among the People of God;</a:t>
            </a:r>
            <a:endParaRPr lang="en-US" sz="1200" dirty="0"/>
          </a:p>
          <a:p>
            <a:pPr lvl="1">
              <a:buFont typeface="Wingdings" pitchFamily="2" charset="2"/>
              <a:buChar char="Ø"/>
            </a:pPr>
            <a:r>
              <a:rPr lang="en-US" dirty="0"/>
              <a:t>To build up a sense of trust and unity among all the people in the Archdiocese;</a:t>
            </a:r>
            <a:endParaRPr lang="en-US" sz="1600" dirty="0"/>
          </a:p>
          <a:p>
            <a:pPr lvl="1">
              <a:buFont typeface="Wingdings" pitchFamily="2" charset="2"/>
              <a:buChar char="Ø"/>
            </a:pPr>
            <a:r>
              <a:rPr lang="en-US" dirty="0"/>
              <a:t>To evaluate Archdiocesan pastoral plans and activities and proposing better ways of implementing them;</a:t>
            </a:r>
            <a:endParaRPr lang="en-US" sz="1600" dirty="0"/>
          </a:p>
          <a:p>
            <a:pPr lvl="1">
              <a:buFont typeface="Wingdings" pitchFamily="2" charset="2"/>
              <a:buChar char="Ø"/>
            </a:pPr>
            <a:r>
              <a:rPr lang="en-US" dirty="0"/>
              <a:t>To make recommendations to the Local Ordinary on pertinent pastoral matters and priorities as prayed, discerned and discussed at the annual meeting. It is an advisory council, (cf. </a:t>
            </a:r>
            <a:r>
              <a:rPr lang="en-US" b="1" dirty="0"/>
              <a:t>Can. 514</a:t>
            </a:r>
            <a:r>
              <a:rPr lang="en-US" dirty="0"/>
              <a:t>).</a:t>
            </a:r>
            <a:endParaRPr lang="en-US" sz="1600"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Membership of the Archdiocesan Pastoral Council</a:t>
            </a:r>
            <a:endParaRPr lang="en-US" sz="4000" dirty="0"/>
          </a:p>
        </p:txBody>
      </p:sp>
      <p:sp>
        <p:nvSpPr>
          <p:cNvPr id="3" name="Content Placeholder 2"/>
          <p:cNvSpPr>
            <a:spLocks noGrp="1"/>
          </p:cNvSpPr>
          <p:nvPr>
            <p:ph sz="half" idx="1"/>
          </p:nvPr>
        </p:nvSpPr>
        <p:spPr/>
        <p:txBody>
          <a:bodyPr>
            <a:normAutofit fontScale="70000" lnSpcReduction="20000"/>
          </a:bodyPr>
          <a:lstStyle/>
          <a:p>
            <a:pPr lvl="0"/>
            <a:r>
              <a:rPr lang="en-US" dirty="0"/>
              <a:t>The Chairman		The Local ordinary</a:t>
            </a:r>
          </a:p>
          <a:p>
            <a:pPr lvl="0"/>
            <a:r>
              <a:rPr lang="en-US" dirty="0"/>
              <a:t>The Secretary		Director for Pastoral Programs</a:t>
            </a:r>
          </a:p>
          <a:p>
            <a:pPr lvl="0"/>
            <a:r>
              <a:rPr lang="en-US" dirty="0"/>
              <a:t>Deans			</a:t>
            </a:r>
          </a:p>
          <a:p>
            <a:pPr lvl="0"/>
            <a:r>
              <a:rPr lang="en-US" dirty="0"/>
              <a:t>Vocations Promoter</a:t>
            </a:r>
          </a:p>
          <a:p>
            <a:pPr lvl="0"/>
            <a:r>
              <a:rPr lang="en-US" dirty="0"/>
              <a:t>Director for Finance</a:t>
            </a:r>
          </a:p>
          <a:p>
            <a:pPr lvl="0"/>
            <a:r>
              <a:rPr lang="en-US" dirty="0"/>
              <a:t>Director for Social Programs	</a:t>
            </a:r>
          </a:p>
          <a:p>
            <a:pPr lvl="0"/>
            <a:r>
              <a:rPr lang="en-US" dirty="0"/>
              <a:t>On – Going Formation Manager		 </a:t>
            </a:r>
          </a:p>
          <a:p>
            <a:pPr lvl="0"/>
            <a:r>
              <a:rPr lang="en-US" dirty="0"/>
              <a:t>Archdiocesan Youth Chaplain		 		</a:t>
            </a:r>
          </a:p>
          <a:p>
            <a:pPr lvl="0"/>
            <a:r>
              <a:rPr lang="en-US" dirty="0"/>
              <a:t>PMS Director			</a:t>
            </a:r>
          </a:p>
          <a:p>
            <a:pPr lvl="0"/>
            <a:r>
              <a:rPr lang="en-US" dirty="0"/>
              <a:t>Catechetical Manager			</a:t>
            </a:r>
          </a:p>
          <a:p>
            <a:pPr lvl="0"/>
            <a:r>
              <a:rPr lang="en-US" dirty="0"/>
              <a:t>Liturgical Manager			</a:t>
            </a:r>
          </a:p>
        </p:txBody>
      </p:sp>
      <p:sp>
        <p:nvSpPr>
          <p:cNvPr id="4" name="Content Placeholder 3"/>
          <p:cNvSpPr>
            <a:spLocks noGrp="1"/>
          </p:cNvSpPr>
          <p:nvPr>
            <p:ph sz="half" idx="2"/>
          </p:nvPr>
        </p:nvSpPr>
        <p:spPr/>
        <p:txBody>
          <a:bodyPr>
            <a:normAutofit fontScale="70000" lnSpcReduction="20000"/>
          </a:bodyPr>
          <a:lstStyle/>
          <a:p>
            <a:pPr lvl="0"/>
            <a:r>
              <a:rPr lang="en-US" dirty="0"/>
              <a:t>Biblical Manager 							</a:t>
            </a:r>
          </a:p>
          <a:p>
            <a:pPr lvl="0"/>
            <a:r>
              <a:rPr lang="en-US" dirty="0"/>
              <a:t>Deanery Pastoral Council Secretary</a:t>
            </a:r>
          </a:p>
          <a:p>
            <a:pPr lvl="0"/>
            <a:r>
              <a:rPr lang="en-US" dirty="0"/>
              <a:t>A representative of the Religious and the Consecrated</a:t>
            </a:r>
          </a:p>
          <a:p>
            <a:pPr lvl="0"/>
            <a:r>
              <a:rPr lang="en-US" dirty="0"/>
              <a:t>Archdiocesan Catholic Women Organization (ACWO) Chairlady</a:t>
            </a:r>
          </a:p>
          <a:p>
            <a:pPr lvl="0"/>
            <a:r>
              <a:rPr lang="en-US" dirty="0"/>
              <a:t>Archdiocesan Catholic Men Organization (ACMO) Chairman</a:t>
            </a:r>
          </a:p>
          <a:p>
            <a:pPr lvl="0"/>
            <a:r>
              <a:rPr lang="en-US" dirty="0"/>
              <a:t>Archdiocesan Catholic Youth Organization (ACYO) Chairperson</a:t>
            </a:r>
          </a:p>
          <a:p>
            <a:pPr lvl="0"/>
            <a:r>
              <a:rPr lang="en-US" dirty="0"/>
              <a:t>Archdiocesan Holy Childhood Coordinator</a:t>
            </a:r>
          </a:p>
          <a:p>
            <a:pPr lvl="0"/>
            <a:r>
              <a:rPr lang="en-US" dirty="0"/>
              <a:t>Any other members the Local Ordinary may want to co-opt.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DEANERY/DEAN</a:t>
            </a:r>
          </a:p>
        </p:txBody>
      </p:sp>
      <p:sp>
        <p:nvSpPr>
          <p:cNvPr id="3" name="Content Placeholder 2"/>
          <p:cNvSpPr>
            <a:spLocks noGrp="1"/>
          </p:cNvSpPr>
          <p:nvPr>
            <p:ph idx="1"/>
          </p:nvPr>
        </p:nvSpPr>
        <p:spPr/>
        <p:txBody>
          <a:bodyPr>
            <a:normAutofit fontScale="92500"/>
          </a:bodyPr>
          <a:lstStyle/>
          <a:p>
            <a:pPr>
              <a:buFont typeface="Wingdings" pitchFamily="2" charset="2"/>
              <a:buChar char="Ø"/>
            </a:pPr>
            <a:r>
              <a:rPr lang="en-US" dirty="0"/>
              <a:t>The Dean is an Archpriest appointed by the Local Ordinary after consultation with the priests who are exercising their ministry in the same Deanery. </a:t>
            </a:r>
          </a:p>
          <a:p>
            <a:pPr>
              <a:buFont typeface="Wingdings" pitchFamily="2" charset="2"/>
              <a:buChar char="Ø"/>
            </a:pPr>
            <a:r>
              <a:rPr lang="en-US" dirty="0"/>
              <a:t>He does not need to be a Parish Priest but must have some parish pastoral experience. The executive committee shall consist of the Dean, Secretary and Vice Secretary (</a:t>
            </a:r>
            <a:r>
              <a:rPr lang="en-US" i="1" dirty="0"/>
              <a:t>who shall serve as Treasurer as well</a:t>
            </a:r>
            <a:r>
              <a:rPr lang="en-US" dirty="0"/>
              <a:t>). The term of office of the Dean shall be determined by the Local Ordinary.</a:t>
            </a:r>
          </a:p>
          <a:p>
            <a:pPr>
              <a:buFont typeface="Wingdings" pitchFamily="2" charset="2"/>
              <a:buChar char="Ø"/>
            </a:pPr>
            <a:r>
              <a:rPr lang="en-US" dirty="0"/>
              <a:t>The functions of the Dean are closely connected to the office of the Local Ordinary. He is a representative or delegate of the Bishop in that part of the Diocese. His proper functions are clearly stipulated in the Code of Canon Law (cf</a:t>
            </a:r>
            <a:r>
              <a:rPr lang="en-US" b="1" dirty="0"/>
              <a:t>. Can. 555</a:t>
            </a:r>
            <a:r>
              <a:rPr lang="en-US" dirty="0"/>
              <a:t>).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SOME FUNCTIONS OF THE DEAN</a:t>
            </a:r>
          </a:p>
        </p:txBody>
      </p:sp>
      <p:sp>
        <p:nvSpPr>
          <p:cNvPr id="3" name="Content Placeholder 2"/>
          <p:cNvSpPr>
            <a:spLocks noGrp="1"/>
          </p:cNvSpPr>
          <p:nvPr>
            <p:ph idx="1"/>
          </p:nvPr>
        </p:nvSpPr>
        <p:spPr/>
        <p:txBody>
          <a:bodyPr/>
          <a:lstStyle/>
          <a:p>
            <a:pPr lvl="3"/>
            <a:r>
              <a:rPr lang="en-US" dirty="0"/>
              <a:t>To</a:t>
            </a:r>
            <a:r>
              <a:rPr lang="en-US" b="1" dirty="0"/>
              <a:t> </a:t>
            </a:r>
            <a:r>
              <a:rPr lang="en-US" dirty="0"/>
              <a:t>promote and coordinate common pastoral activity within the Deanery, (cf. </a:t>
            </a:r>
            <a:r>
              <a:rPr lang="en-US" b="1" dirty="0"/>
              <a:t>Can. 555 § 1, 1°)</a:t>
            </a:r>
            <a:r>
              <a:rPr lang="en-US" dirty="0"/>
              <a:t>;</a:t>
            </a:r>
            <a:endParaRPr lang="en-US" sz="1400" dirty="0"/>
          </a:p>
          <a:p>
            <a:pPr lvl="3"/>
            <a:r>
              <a:rPr lang="en-US" dirty="0"/>
              <a:t>To ensure that the clerics of his Deanery are leading a life befitting their state, and discharge their functions diligently, (cf. </a:t>
            </a:r>
            <a:r>
              <a:rPr lang="en-US" b="1" dirty="0"/>
              <a:t>Can. 555 § 1, 2°</a:t>
            </a:r>
            <a:r>
              <a:rPr lang="en-US" dirty="0"/>
              <a:t>);</a:t>
            </a:r>
            <a:endParaRPr lang="en-US" sz="1400" dirty="0"/>
          </a:p>
          <a:p>
            <a:pPr lvl="3"/>
            <a:r>
              <a:rPr lang="en-US" dirty="0"/>
              <a:t>To assist in the on-going pastoral and spiritual formation of the priests by attending and participating in the various seminars and retreats provided for that purpose (cf. </a:t>
            </a:r>
            <a:r>
              <a:rPr lang="en-US" b="1" dirty="0"/>
              <a:t>Can. 555 § 2, 1°</a:t>
            </a:r>
            <a:r>
              <a:rPr lang="en-US" dirty="0"/>
              <a:t>);</a:t>
            </a:r>
            <a:endParaRPr lang="en-US" sz="1400" dirty="0"/>
          </a:p>
          <a:p>
            <a:pPr lvl="3"/>
            <a:r>
              <a:rPr lang="en-US" dirty="0"/>
              <a:t>To ensure that a priest who finds himself in difficulties; material, emotional, spiritual or otherwise, receives adequate and timely assistance, (cf. </a:t>
            </a:r>
            <a:r>
              <a:rPr lang="en-US" b="1" dirty="0"/>
              <a:t>Can. 555 § 2, 2°</a:t>
            </a:r>
            <a:r>
              <a:rPr lang="en-US" dirty="0"/>
              <a:t>);</a:t>
            </a:r>
            <a:endParaRPr lang="en-US" sz="1400" dirty="0"/>
          </a:p>
          <a:p>
            <a:pPr lvl="3"/>
            <a:r>
              <a:rPr lang="en-US" dirty="0"/>
              <a:t>To ensure that all religious functions and celebrations adhere to the established Church norms, (cf. </a:t>
            </a:r>
            <a:r>
              <a:rPr lang="en-US" b="1" dirty="0"/>
              <a:t>Can. 555 § 1, 3°</a:t>
            </a:r>
            <a:r>
              <a:rPr lang="en-US" dirty="0"/>
              <a:t>));</a:t>
            </a:r>
            <a:endParaRPr lang="en-US" sz="1400" dirty="0"/>
          </a:p>
          <a:p>
            <a:pPr lvl="3"/>
            <a:r>
              <a:rPr lang="en-US" dirty="0"/>
              <a:t>To ensure that all Parish books, registers, documents are properly managed; not lost or removed (cf. </a:t>
            </a:r>
            <a:r>
              <a:rPr lang="en-US" b="1" dirty="0"/>
              <a:t>Can. 555 § 3</a:t>
            </a:r>
            <a:r>
              <a:rPr lang="en-US" dirty="0"/>
              <a:t>);</a:t>
            </a:r>
            <a:endParaRPr lang="en-US" sz="1400" dirty="0"/>
          </a:p>
          <a:p>
            <a:pPr lvl="3"/>
            <a:r>
              <a:rPr lang="en-US" dirty="0"/>
              <a:t>To ensure that priests in his Deanery who are sick, or elderly are cared for in collaboration with the Local Ordinary, (cf. </a:t>
            </a:r>
            <a:r>
              <a:rPr lang="en-US" b="1" dirty="0"/>
              <a:t>Can. 555 § 3</a:t>
            </a:r>
            <a:r>
              <a:rPr lang="en-US" dirty="0"/>
              <a:t>);</a:t>
            </a:r>
            <a:endParaRPr lang="en-US" sz="1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SOME FUNCTIONS OF THE DEAN</a:t>
            </a:r>
          </a:p>
        </p:txBody>
      </p:sp>
      <p:sp>
        <p:nvSpPr>
          <p:cNvPr id="3" name="Content Placeholder 2"/>
          <p:cNvSpPr>
            <a:spLocks noGrp="1"/>
          </p:cNvSpPr>
          <p:nvPr>
            <p:ph idx="1"/>
          </p:nvPr>
        </p:nvSpPr>
        <p:spPr/>
        <p:txBody>
          <a:bodyPr>
            <a:normAutofit/>
          </a:bodyPr>
          <a:lstStyle/>
          <a:p>
            <a:pPr marL="228600" lvl="3">
              <a:spcBef>
                <a:spcPts val="1000"/>
              </a:spcBef>
              <a:buFont typeface="Wingdings" pitchFamily="2" charset="2"/>
              <a:buChar char="Ø"/>
            </a:pPr>
            <a:r>
              <a:rPr lang="en-US" dirty="0"/>
              <a:t>To</a:t>
            </a:r>
            <a:r>
              <a:rPr lang="en-US" b="1" dirty="0"/>
              <a:t> </a:t>
            </a:r>
            <a:r>
              <a:rPr lang="en-US" dirty="0"/>
              <a:t>promote and coordinate common pastoral activity within the Deanery, (cf. </a:t>
            </a:r>
            <a:r>
              <a:rPr lang="en-US" b="1" dirty="0"/>
              <a:t>Can. 555 § 1, 1°)</a:t>
            </a:r>
            <a:r>
              <a:rPr lang="en-US" dirty="0"/>
              <a:t>; </a:t>
            </a:r>
          </a:p>
          <a:p>
            <a:pPr marL="228600" lvl="3">
              <a:spcBef>
                <a:spcPts val="1000"/>
              </a:spcBef>
              <a:buFont typeface="Wingdings" pitchFamily="2" charset="2"/>
              <a:buChar char="Ø"/>
            </a:pPr>
            <a:r>
              <a:rPr lang="en-US" dirty="0"/>
              <a:t>To ensure that the clerics of his Deanery are leading a life befitting their state, and discharge their functions diligently, (cf. </a:t>
            </a:r>
            <a:r>
              <a:rPr lang="en-US" b="1" dirty="0"/>
              <a:t>Can. 555 § 1, 2°</a:t>
            </a:r>
            <a:r>
              <a:rPr lang="en-US" dirty="0"/>
              <a:t>); </a:t>
            </a:r>
          </a:p>
          <a:p>
            <a:pPr marL="228600" lvl="3">
              <a:spcBef>
                <a:spcPts val="1000"/>
              </a:spcBef>
              <a:buFont typeface="Wingdings" pitchFamily="2" charset="2"/>
              <a:buChar char="Ø"/>
            </a:pPr>
            <a:r>
              <a:rPr lang="en-US" dirty="0"/>
              <a:t>To assist in the on-going pastoral and spiritual formation of the priests by attending and participating in the various seminars and retreats provided for that purpose (cf. </a:t>
            </a:r>
            <a:r>
              <a:rPr lang="en-US" b="1" dirty="0"/>
              <a:t>Can. 555 § 2, 1°</a:t>
            </a:r>
            <a:r>
              <a:rPr lang="en-US" dirty="0"/>
              <a:t>); </a:t>
            </a:r>
          </a:p>
          <a:p>
            <a:pPr marL="228600" lvl="3">
              <a:spcBef>
                <a:spcPts val="1000"/>
              </a:spcBef>
              <a:buFont typeface="Wingdings" pitchFamily="2" charset="2"/>
              <a:buChar char="Ø"/>
            </a:pPr>
            <a:r>
              <a:rPr lang="en-US" dirty="0"/>
              <a:t>To ensure that a priest who finds himself in difficulties; material, emotional, spiritual or otherwise, receives adequate and timely assistance, (cf. </a:t>
            </a:r>
            <a:r>
              <a:rPr lang="en-US" b="1" dirty="0"/>
              <a:t>Can. 555 § 2, 2°</a:t>
            </a:r>
            <a:r>
              <a:rPr lang="en-US" dirty="0"/>
              <a:t>); </a:t>
            </a:r>
          </a:p>
          <a:p>
            <a:pPr marL="228600" lvl="3">
              <a:spcBef>
                <a:spcPts val="1000"/>
              </a:spcBef>
              <a:buFont typeface="Wingdings" pitchFamily="2" charset="2"/>
              <a:buChar char="Ø"/>
            </a:pPr>
            <a:r>
              <a:rPr lang="en-US" dirty="0"/>
              <a:t>To ensure that all religious functions and celebrations adhere to the established Church norms, (cf. </a:t>
            </a:r>
            <a:r>
              <a:rPr lang="en-US" b="1" dirty="0"/>
              <a:t>Can. 555 § 1, 3°</a:t>
            </a:r>
            <a:r>
              <a:rPr lang="en-US" dirty="0"/>
              <a:t>)); </a:t>
            </a:r>
          </a:p>
          <a:p>
            <a:pPr marL="228600" lvl="3">
              <a:spcBef>
                <a:spcPts val="1000"/>
              </a:spcBef>
              <a:buFont typeface="Wingdings" pitchFamily="2" charset="2"/>
              <a:buChar char="Ø"/>
            </a:pPr>
            <a:r>
              <a:rPr lang="en-US" dirty="0"/>
              <a:t>To ensure that all Parish books, registers, documents are properly managed; not lost or removed (cf. </a:t>
            </a:r>
            <a:r>
              <a:rPr lang="en-US" b="1" dirty="0"/>
              <a:t>Can. 555 § 3</a:t>
            </a:r>
            <a:r>
              <a:rPr lang="en-US" dirty="0"/>
              <a:t>);</a:t>
            </a:r>
          </a:p>
          <a:p>
            <a:pPr marL="228600" lvl="3">
              <a:spcBef>
                <a:spcPts val="1000"/>
              </a:spcBef>
              <a:buFont typeface="Wingdings" pitchFamily="2" charset="2"/>
              <a:buChar char="Ø"/>
            </a:pPr>
            <a:r>
              <a:rPr lang="en-US" dirty="0"/>
              <a:t>To ensure that priests in his Deanery who are sick, or elderly are cared for in collaboration with the Local Ordinary, (cf. </a:t>
            </a:r>
            <a:r>
              <a:rPr lang="en-US" b="1" dirty="0"/>
              <a:t>Can. 555 § 3</a:t>
            </a:r>
            <a:r>
              <a:rPr lang="en-US" dirty="0"/>
              <a:t>);</a:t>
            </a:r>
          </a:p>
          <a:p>
            <a:pPr marL="228600" lvl="3">
              <a:spcBef>
                <a:spcPts val="1000"/>
              </a:spcBef>
            </a:pPr>
            <a:endParaRPr lang="en-US" sz="800" dirty="0"/>
          </a:p>
          <a:p>
            <a:pPr marL="228600" lvl="3">
              <a:spcBef>
                <a:spcPts val="1000"/>
              </a:spcBef>
            </a:pPr>
            <a:endParaRPr lang="en-US" sz="1000" dirty="0"/>
          </a:p>
          <a:p>
            <a:pPr marL="228600" lvl="3">
              <a:spcBef>
                <a:spcPts val="1000"/>
              </a:spcBef>
            </a:pPr>
            <a:endParaRPr lang="en-US" sz="1100" dirty="0"/>
          </a:p>
          <a:p>
            <a:pPr marL="228600" lvl="3">
              <a:spcBef>
                <a:spcPts val="1000"/>
              </a:spcBef>
            </a:pPr>
            <a:endParaRPr lang="en-US" sz="1400"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D82EF-0912-4F2D-B863-56EB1C10C03D}"/>
              </a:ext>
            </a:extLst>
          </p:cNvPr>
          <p:cNvSpPr>
            <a:spLocks noGrp="1"/>
          </p:cNvSpPr>
          <p:nvPr>
            <p:ph type="title"/>
          </p:nvPr>
        </p:nvSpPr>
        <p:spPr/>
        <p:txBody>
          <a:bodyPr/>
          <a:lstStyle/>
          <a:p>
            <a:pPr algn="ctr"/>
            <a:r>
              <a:rPr lang="en-US" b="1" dirty="0"/>
              <a:t>PREFACE</a:t>
            </a:r>
          </a:p>
        </p:txBody>
      </p:sp>
      <p:sp>
        <p:nvSpPr>
          <p:cNvPr id="3" name="Content Placeholder 2">
            <a:extLst>
              <a:ext uri="{FF2B5EF4-FFF2-40B4-BE49-F238E27FC236}">
                <a16:creationId xmlns:a16="http://schemas.microsoft.com/office/drawing/2014/main" id="{2323BABD-E7DC-432A-BCC8-6AF103D5C151}"/>
              </a:ext>
            </a:extLst>
          </p:cNvPr>
          <p:cNvSpPr>
            <a:spLocks noGrp="1"/>
          </p:cNvSpPr>
          <p:nvPr>
            <p:ph idx="1"/>
          </p:nvPr>
        </p:nvSpPr>
        <p:spPr/>
        <p:txBody>
          <a:bodyPr>
            <a:noAutofit/>
          </a:bodyPr>
          <a:lstStyle/>
          <a:p>
            <a:pPr marL="0" marR="0" indent="0" algn="just">
              <a:lnSpc>
                <a:spcPct val="107000"/>
              </a:lnSpc>
              <a:spcBef>
                <a:spcPts val="0"/>
              </a:spcBef>
              <a:spcAft>
                <a:spcPts val="800"/>
              </a:spcAft>
              <a:buNone/>
            </a:pPr>
            <a:r>
              <a:rPr lang="en-GB" sz="3300" dirty="0">
                <a:effectLst/>
                <a:latin typeface="Arial Rounded MT Bold" panose="020F0704030504030204" pitchFamily="34" charset="0"/>
                <a:ea typeface="Calibri" panose="020F0502020204030204" pitchFamily="34" charset="0"/>
                <a:cs typeface="Times New Roman" panose="02020603050405020304" pitchFamily="18" charset="0"/>
              </a:rPr>
              <a:t>Our Divine Master and Saviour bequeathed to his Church the mandate to explain and teach all women and men the everlasting truths as contained in the holy gospels, and to guide them to union with God. Guided by the spirit and inspiration of the apostles through the centuries, the Church has exercised her duty to teach and guide the people of God. </a:t>
            </a:r>
            <a:endParaRPr lang="en-US" sz="3300" dirty="0">
              <a:effectLst/>
              <a:latin typeface="Arial Rounded MT Bold" panose="020F0704030504030204" pitchFamily="34" charset="0"/>
              <a:ea typeface="Calibri" panose="020F0502020204030204" pitchFamily="34" charset="0"/>
              <a:cs typeface="Times New Roman" panose="02020603050405020304" pitchFamily="18" charset="0"/>
            </a:endParaRPr>
          </a:p>
          <a:p>
            <a:endParaRPr lang="en-US" sz="3300" dirty="0"/>
          </a:p>
        </p:txBody>
      </p:sp>
    </p:spTree>
    <p:extLst>
      <p:ext uri="{BB962C8B-B14F-4D97-AF65-F5344CB8AC3E}">
        <p14:creationId xmlns:p14="http://schemas.microsoft.com/office/powerpoint/2010/main" val="21341643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FUNCTIONS OF A DEAN</a:t>
            </a:r>
          </a:p>
        </p:txBody>
      </p:sp>
      <p:sp>
        <p:nvSpPr>
          <p:cNvPr id="3" name="Content Placeholder 2"/>
          <p:cNvSpPr>
            <a:spLocks noGrp="1"/>
          </p:cNvSpPr>
          <p:nvPr>
            <p:ph idx="1"/>
          </p:nvPr>
        </p:nvSpPr>
        <p:spPr/>
        <p:txBody>
          <a:bodyPr>
            <a:normAutofit fontScale="92500" lnSpcReduction="10000"/>
          </a:bodyPr>
          <a:lstStyle/>
          <a:p>
            <a:pPr lvl="3">
              <a:buNone/>
            </a:pPr>
            <a:endParaRPr lang="en-US" dirty="0"/>
          </a:p>
          <a:p>
            <a:pPr marL="228600" lvl="3">
              <a:spcBef>
                <a:spcPts val="1000"/>
              </a:spcBef>
              <a:buFont typeface="Wingdings" pitchFamily="2" charset="2"/>
              <a:buChar char="Ø"/>
            </a:pPr>
            <a:r>
              <a:rPr lang="en-US" sz="2800" dirty="0"/>
              <a:t>To ensure that the pastoral policy of the Archdiocese is being carried out, among others, (cf. </a:t>
            </a:r>
            <a:r>
              <a:rPr lang="en-US" sz="2800" b="1" dirty="0"/>
              <a:t>Can. 555 § 1&amp; 4</a:t>
            </a:r>
            <a:r>
              <a:rPr lang="en-US" sz="2800" dirty="0"/>
              <a:t>);</a:t>
            </a:r>
          </a:p>
          <a:p>
            <a:pPr>
              <a:buFont typeface="Wingdings" pitchFamily="2" charset="2"/>
              <a:buChar char="Ø"/>
            </a:pPr>
            <a:r>
              <a:rPr lang="en-US" dirty="0"/>
              <a:t>To facilitate the creation of new Parishes in collaboration with priests in the Deanery and Local Ordinary. </a:t>
            </a:r>
          </a:p>
          <a:p>
            <a:pPr>
              <a:buFont typeface="Wingdings" pitchFamily="2" charset="2"/>
              <a:buChar char="Ø"/>
            </a:pPr>
            <a:r>
              <a:rPr lang="en-US" dirty="0"/>
              <a:t>To ensure that the Parish Rectories and Parish buildings are furnished and well maintained, (</a:t>
            </a:r>
            <a:r>
              <a:rPr lang="en-US" b="1" dirty="0"/>
              <a:t>Can. 555 § 1, 3°</a:t>
            </a:r>
            <a:r>
              <a:rPr lang="en-US" dirty="0"/>
              <a:t>).To convene and Chair Deanery Priests’ and Pastoral Council Meetings, </a:t>
            </a:r>
          </a:p>
          <a:p>
            <a:pPr>
              <a:buFont typeface="Wingdings" pitchFamily="2" charset="2"/>
              <a:buChar char="Ø"/>
            </a:pPr>
            <a:r>
              <a:rPr lang="en-US" dirty="0"/>
              <a:t>though he may delegate the actual moderation of meetings. </a:t>
            </a:r>
          </a:p>
          <a:p>
            <a:pPr>
              <a:buFont typeface="Wingdings" pitchFamily="2" charset="2"/>
              <a:buChar char="Ø"/>
            </a:pPr>
            <a:r>
              <a:rPr lang="en-US" dirty="0"/>
              <a:t>To ensure that there is proper leadership in all Lay groups, Movements, Associations, Councils and Committees in the Deanery.</a:t>
            </a:r>
          </a:p>
          <a:p>
            <a:endParaRPr lang="en-US" sz="2000" dirty="0"/>
          </a:p>
          <a:p>
            <a:pPr marL="228600" lvl="3">
              <a:spcBef>
                <a:spcPts val="1000"/>
              </a:spcBef>
            </a:pPr>
            <a:endParaRPr lang="en-US" sz="1400"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3" algn="l" rtl="0">
              <a:lnSpc>
                <a:spcPct val="90000"/>
              </a:lnSpc>
              <a:spcBef>
                <a:spcPct val="0"/>
              </a:spcBef>
            </a:pPr>
            <a:r>
              <a:rPr lang="en-US" sz="2800" b="1" dirty="0"/>
              <a:t>Composition of the Deanery Pastoral Council (DPC)</a:t>
            </a:r>
            <a:endParaRPr lang="en-US" sz="2800" dirty="0"/>
          </a:p>
        </p:txBody>
      </p:sp>
      <p:sp>
        <p:nvSpPr>
          <p:cNvPr id="3" name="Content Placeholder 2"/>
          <p:cNvSpPr>
            <a:spLocks noGrp="1"/>
          </p:cNvSpPr>
          <p:nvPr>
            <p:ph idx="1"/>
          </p:nvPr>
        </p:nvSpPr>
        <p:spPr/>
        <p:txBody>
          <a:bodyPr>
            <a:normAutofit fontScale="77500" lnSpcReduction="20000"/>
          </a:bodyPr>
          <a:lstStyle/>
          <a:p>
            <a:pPr lvl="0">
              <a:buFont typeface="Wingdings" pitchFamily="2" charset="2"/>
              <a:buChar char="Ø"/>
            </a:pPr>
            <a:r>
              <a:rPr lang="en-US" dirty="0"/>
              <a:t>The Dean and Deanery Clergy</a:t>
            </a:r>
          </a:p>
          <a:p>
            <a:pPr lvl="0">
              <a:buFont typeface="Wingdings" pitchFamily="2" charset="2"/>
              <a:buChar char="Ø"/>
            </a:pPr>
            <a:r>
              <a:rPr lang="en-US" dirty="0"/>
              <a:t>Chaplains of Institutions in the Deanery</a:t>
            </a:r>
          </a:p>
          <a:p>
            <a:pPr lvl="0">
              <a:buFont typeface="Wingdings" pitchFamily="2" charset="2"/>
              <a:buChar char="Ø"/>
            </a:pPr>
            <a:r>
              <a:rPr lang="en-US" dirty="0"/>
              <a:t>Parish Pastoral Council Chairpersons, Secretaries and Treasurers</a:t>
            </a:r>
          </a:p>
          <a:p>
            <a:pPr lvl="0">
              <a:buFont typeface="Wingdings" pitchFamily="2" charset="2"/>
              <a:buChar char="Ø"/>
            </a:pPr>
            <a:r>
              <a:rPr lang="en-US" dirty="0"/>
              <a:t>Deanery Catholic Men’s Organization (DCMO) Chairman</a:t>
            </a:r>
          </a:p>
          <a:p>
            <a:pPr lvl="0">
              <a:buFont typeface="Wingdings" pitchFamily="2" charset="2"/>
              <a:buChar char="Ø"/>
            </a:pPr>
            <a:r>
              <a:rPr lang="en-US" dirty="0"/>
              <a:t>Deanery Catholic Women’s Organization (DCWO) Chairlady</a:t>
            </a:r>
          </a:p>
          <a:p>
            <a:pPr lvl="0">
              <a:buFont typeface="Wingdings" pitchFamily="2" charset="2"/>
              <a:buChar char="Ø"/>
            </a:pPr>
            <a:r>
              <a:rPr lang="en-US" dirty="0"/>
              <a:t>Deanery Youth Council Chairperson</a:t>
            </a:r>
          </a:p>
          <a:p>
            <a:pPr lvl="0">
              <a:buFont typeface="Wingdings" pitchFamily="2" charset="2"/>
              <a:buChar char="Ø"/>
            </a:pPr>
            <a:r>
              <a:rPr lang="en-US" dirty="0"/>
              <a:t>Deanery Holy Childhood Coordinator</a:t>
            </a:r>
          </a:p>
          <a:p>
            <a:pPr lvl="0">
              <a:buFont typeface="Wingdings" pitchFamily="2" charset="2"/>
              <a:buChar char="Ø"/>
            </a:pPr>
            <a:r>
              <a:rPr lang="en-US" dirty="0"/>
              <a:t>Deanery Pastoral Sisters</a:t>
            </a:r>
          </a:p>
          <a:p>
            <a:pPr lvl="0">
              <a:buFont typeface="Wingdings" pitchFamily="2" charset="2"/>
              <a:buChar char="Ø"/>
            </a:pPr>
            <a:r>
              <a:rPr lang="en-US" dirty="0"/>
              <a:t>Deanery Liturgical Committee Chairperson</a:t>
            </a:r>
          </a:p>
          <a:p>
            <a:pPr lvl="0">
              <a:buFont typeface="Wingdings" pitchFamily="2" charset="2"/>
              <a:buChar char="Ø"/>
            </a:pPr>
            <a:r>
              <a:rPr lang="en-US" dirty="0"/>
              <a:t>Deanery Catechetical Committee Chairperson</a:t>
            </a:r>
          </a:p>
          <a:p>
            <a:pPr lvl="0">
              <a:buFont typeface="Wingdings" pitchFamily="2" charset="2"/>
              <a:buChar char="Ø"/>
            </a:pPr>
            <a:r>
              <a:rPr lang="en-US" dirty="0"/>
              <a:t>Deanery Biblical Apostolate Chairperson</a:t>
            </a:r>
          </a:p>
          <a:p>
            <a:pPr lvl="0">
              <a:buFont typeface="Wingdings" pitchFamily="2" charset="2"/>
              <a:buChar char="Ø"/>
            </a:pPr>
            <a:r>
              <a:rPr lang="en-US" dirty="0"/>
              <a:t>And any other invited/included by the Dean</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2" algn="l" rtl="0">
              <a:lnSpc>
                <a:spcPct val="90000"/>
              </a:lnSpc>
              <a:spcBef>
                <a:spcPct val="0"/>
              </a:spcBef>
            </a:pPr>
            <a:r>
              <a:rPr lang="en-US" sz="3200" b="1" dirty="0"/>
              <a:t>Functions of the Deanery Pastoral Council (DPC)</a:t>
            </a:r>
            <a:endParaRPr lang="en-US" sz="3200" dirty="0"/>
          </a:p>
        </p:txBody>
      </p:sp>
      <p:sp>
        <p:nvSpPr>
          <p:cNvPr id="3" name="Content Placeholder 2"/>
          <p:cNvSpPr>
            <a:spLocks noGrp="1"/>
          </p:cNvSpPr>
          <p:nvPr>
            <p:ph idx="1"/>
          </p:nvPr>
        </p:nvSpPr>
        <p:spPr/>
        <p:txBody>
          <a:bodyPr/>
          <a:lstStyle/>
          <a:p>
            <a:pPr lvl="3">
              <a:buNone/>
            </a:pPr>
            <a:endParaRPr lang="en-US" sz="1400" dirty="0"/>
          </a:p>
          <a:p>
            <a:pPr marL="228600" lvl="3">
              <a:spcBef>
                <a:spcPts val="1000"/>
              </a:spcBef>
              <a:buFont typeface="Wingdings" pitchFamily="2" charset="2"/>
              <a:buChar char="Ø"/>
            </a:pPr>
            <a:r>
              <a:rPr lang="en-US" sz="3600" dirty="0"/>
              <a:t>To work together to implement pastoral programs and activities of the Archdiocese;</a:t>
            </a:r>
          </a:p>
          <a:p>
            <a:pPr marL="228600" lvl="3">
              <a:spcBef>
                <a:spcPts val="1000"/>
              </a:spcBef>
              <a:buFont typeface="Wingdings" pitchFamily="2" charset="2"/>
              <a:buChar char="Ø"/>
            </a:pPr>
            <a:r>
              <a:rPr lang="en-US" sz="3600" dirty="0"/>
              <a:t>To run initial training and ongoing formation for various pastoral ministries in the Deanery</a:t>
            </a:r>
          </a:p>
          <a:p>
            <a:pPr marL="228600" lvl="3">
              <a:spcBef>
                <a:spcPts val="1000"/>
              </a:spcBef>
              <a:buFont typeface="Wingdings" pitchFamily="2" charset="2"/>
              <a:buChar char="Ø"/>
            </a:pPr>
            <a:r>
              <a:rPr lang="en-US" sz="3600" dirty="0"/>
              <a:t>To help the Pastoral Office in harmonizing all pastoral programs and activities.</a:t>
            </a:r>
          </a:p>
          <a:p>
            <a:endParaRPr lang="en-US" sz="3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PARISH</a:t>
            </a:r>
          </a:p>
        </p:txBody>
      </p:sp>
      <p:sp>
        <p:nvSpPr>
          <p:cNvPr id="3" name="Content Placeholder 2"/>
          <p:cNvSpPr>
            <a:spLocks noGrp="1"/>
          </p:cNvSpPr>
          <p:nvPr>
            <p:ph idx="1"/>
          </p:nvPr>
        </p:nvSpPr>
        <p:spPr/>
        <p:txBody>
          <a:bodyPr/>
          <a:lstStyle/>
          <a:p>
            <a:pPr>
              <a:buFont typeface="Wingdings" pitchFamily="2" charset="2"/>
              <a:buChar char="Ø"/>
            </a:pPr>
            <a:r>
              <a:rPr lang="en-US" dirty="0"/>
              <a:t>Parish is understood as a “certain community of the Christian faithful stably constituted in a particular Church, whose pastoral care under the authority of the Diocesan Bishop, is entrusted to a Parish Priest as its pastor,” (</a:t>
            </a:r>
            <a:r>
              <a:rPr lang="en-US" b="1" dirty="0"/>
              <a:t>Can. 515 §1).</a:t>
            </a:r>
            <a:r>
              <a:rPr lang="en-US" dirty="0"/>
              <a:t> </a:t>
            </a:r>
          </a:p>
          <a:p>
            <a:pPr>
              <a:buFont typeface="Wingdings" pitchFamily="2" charset="2"/>
              <a:buChar char="Ø"/>
            </a:pPr>
            <a:r>
              <a:rPr lang="en-US" dirty="0"/>
              <a:t>The Parish is established, suppressed or altered by the diocesan Bishop alone </a:t>
            </a:r>
            <a:r>
              <a:rPr lang="en-US" b="1" u="sng" dirty="0"/>
              <a:t>AFTER</a:t>
            </a:r>
            <a:r>
              <a:rPr lang="en-US" dirty="0"/>
              <a:t> consultation with the </a:t>
            </a:r>
            <a:r>
              <a:rPr lang="en-US" dirty="0" err="1"/>
              <a:t>Presbyteral</a:t>
            </a:r>
            <a:r>
              <a:rPr lang="en-US" dirty="0"/>
              <a:t> Council, or the Council of Priests (cf. </a:t>
            </a:r>
            <a:r>
              <a:rPr lang="en-US" b="1" dirty="0"/>
              <a:t>Can. 515 § 2). </a:t>
            </a:r>
          </a:p>
          <a:p>
            <a:pPr>
              <a:buFont typeface="Wingdings" pitchFamily="2" charset="2"/>
              <a:buChar char="Ø"/>
            </a:pPr>
            <a:r>
              <a:rPr lang="en-US" dirty="0"/>
              <a:t>In certain instances, the Parish Priest may be assisted by another priest in carrying out parish ministry.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0">
              <a:lnSpc>
                <a:spcPct val="90000"/>
              </a:lnSpc>
              <a:spcBef>
                <a:spcPct val="0"/>
              </a:spcBef>
            </a:pPr>
            <a:r>
              <a:rPr lang="en-US" sz="4400" b="1" dirty="0"/>
              <a:t>ESTABLISHMENT OF NEW PARISH</a:t>
            </a:r>
            <a:endParaRPr lang="en-US" sz="4400" dirty="0"/>
          </a:p>
        </p:txBody>
      </p:sp>
      <p:sp>
        <p:nvSpPr>
          <p:cNvPr id="3" name="Content Placeholder 2"/>
          <p:cNvSpPr>
            <a:spLocks noGrp="1"/>
          </p:cNvSpPr>
          <p:nvPr>
            <p:ph idx="1"/>
          </p:nvPr>
        </p:nvSpPr>
        <p:spPr/>
        <p:txBody>
          <a:bodyPr/>
          <a:lstStyle/>
          <a:p>
            <a:pPr marL="228600" lvl="2">
              <a:spcBef>
                <a:spcPts val="1000"/>
              </a:spcBef>
              <a:buFont typeface="Wingdings" pitchFamily="2" charset="2"/>
              <a:buChar char="Ø"/>
            </a:pPr>
            <a:r>
              <a:rPr lang="en-US" sz="3200" dirty="0"/>
              <a:t>That special pastoral needs demand that there be such an undertaking;</a:t>
            </a:r>
          </a:p>
          <a:p>
            <a:pPr marL="228600" lvl="2">
              <a:spcBef>
                <a:spcPts val="1000"/>
              </a:spcBef>
              <a:buFont typeface="Wingdings" pitchFamily="2" charset="2"/>
              <a:buChar char="Ø"/>
            </a:pPr>
            <a:r>
              <a:rPr lang="en-US" sz="3200" dirty="0"/>
              <a:t>That there is adequate infrastructure and resources to assist in the effective and efficient pastoral ministry delivery such as Church, Parish house, transport, land;</a:t>
            </a:r>
          </a:p>
          <a:p>
            <a:pPr marL="228600" lvl="2">
              <a:spcBef>
                <a:spcPts val="1000"/>
              </a:spcBef>
              <a:buFont typeface="Wingdings" pitchFamily="2" charset="2"/>
              <a:buChar char="Ø"/>
            </a:pPr>
            <a:r>
              <a:rPr lang="en-US" sz="3200" dirty="0"/>
              <a:t>That there is a community of Christians large enough that needs to be served by way of Parish</a:t>
            </a:r>
            <a:r>
              <a:rPr lang="en-US" dirty="0"/>
              <a:t>.</a:t>
            </a:r>
            <a:endParaRPr lang="en-US" sz="1600" dirty="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PARISH PRIEST</a:t>
            </a:r>
          </a:p>
        </p:txBody>
      </p:sp>
      <p:sp>
        <p:nvSpPr>
          <p:cNvPr id="3" name="Content Placeholder 2"/>
          <p:cNvSpPr>
            <a:spLocks noGrp="1"/>
          </p:cNvSpPr>
          <p:nvPr>
            <p:ph idx="1"/>
          </p:nvPr>
        </p:nvSpPr>
        <p:spPr/>
        <p:txBody>
          <a:bodyPr/>
          <a:lstStyle/>
          <a:p>
            <a:pPr>
              <a:buFont typeface="Wingdings" pitchFamily="2" charset="2"/>
              <a:buChar char="Ø"/>
            </a:pPr>
            <a:r>
              <a:rPr lang="en-US" dirty="0"/>
              <a:t>The Parish Priest as a proper Pastor exercises pastoral care in the given parish under the authority of the diocesan Bishop in whose ministry of Christ he has been called to participate. </a:t>
            </a:r>
          </a:p>
          <a:p>
            <a:pPr>
              <a:buFont typeface="Wingdings" pitchFamily="2" charset="2"/>
              <a:buChar char="Ø"/>
            </a:pPr>
            <a:r>
              <a:rPr lang="en-US" dirty="0"/>
              <a:t>Here, the Pastor is not only and simply the delegate of the diocesan Bishop but one who functions with ordinary power as given in law by reason of the office he has received, (cf. </a:t>
            </a:r>
            <a:r>
              <a:rPr lang="en-US" b="1" dirty="0"/>
              <a:t>Can. 519.)</a:t>
            </a:r>
            <a:r>
              <a:rPr lang="en-US" dirty="0"/>
              <a:t> </a:t>
            </a:r>
          </a:p>
          <a:p>
            <a:pPr>
              <a:buFont typeface="Wingdings" pitchFamily="2" charset="2"/>
              <a:buChar char="Ø"/>
            </a:pPr>
            <a:r>
              <a:rPr lang="en-US" dirty="0"/>
              <a:t>He must be outstanding in sound doctrine and integrity of morals, endowed with zeal for the people of God and exhibiting virtues and other qualities required by the ecclesiastical law (cf. </a:t>
            </a:r>
            <a:r>
              <a:rPr lang="en-US" b="1" dirty="0"/>
              <a:t>Can. 521 § 2).</a:t>
            </a:r>
            <a:endParaRPr lang="en-US" dirty="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2" algn="ctr" rtl="0">
              <a:lnSpc>
                <a:spcPct val="90000"/>
              </a:lnSpc>
              <a:spcBef>
                <a:spcPct val="0"/>
              </a:spcBef>
            </a:pPr>
            <a:r>
              <a:rPr lang="en-US" sz="4000" b="1" dirty="0"/>
              <a:t>DUTIES OF THE PARISH PRIEST</a:t>
            </a:r>
            <a:endParaRPr lang="en-US" sz="4000" dirty="0"/>
          </a:p>
        </p:txBody>
      </p:sp>
      <p:sp>
        <p:nvSpPr>
          <p:cNvPr id="3" name="Content Placeholder 2"/>
          <p:cNvSpPr>
            <a:spLocks noGrp="1"/>
          </p:cNvSpPr>
          <p:nvPr>
            <p:ph idx="1"/>
          </p:nvPr>
        </p:nvSpPr>
        <p:spPr/>
        <p:txBody>
          <a:bodyPr>
            <a:normAutofit fontScale="92500"/>
          </a:bodyPr>
          <a:lstStyle/>
          <a:p>
            <a:pPr>
              <a:buFont typeface="Wingdings" pitchFamily="2" charset="2"/>
              <a:buChar char="Ø"/>
            </a:pPr>
            <a:r>
              <a:rPr lang="en-US" dirty="0"/>
              <a:t>The Parish Priest’s functions extend to all the people of God in the given Parish without discrimination. Among many functions of a Parish Priest are:</a:t>
            </a:r>
          </a:p>
          <a:p>
            <a:pPr lvl="1">
              <a:buFont typeface="Wingdings" pitchFamily="2" charset="2"/>
              <a:buChar char="Ø"/>
            </a:pPr>
            <a:r>
              <a:rPr lang="en-US" dirty="0"/>
              <a:t>To celebrate sacraments;</a:t>
            </a:r>
            <a:endParaRPr lang="en-US" sz="1000" dirty="0"/>
          </a:p>
          <a:p>
            <a:pPr lvl="1">
              <a:buFont typeface="Wingdings" pitchFamily="2" charset="2"/>
              <a:buChar char="Ø"/>
            </a:pPr>
            <a:r>
              <a:rPr lang="en-US" dirty="0"/>
              <a:t>To conduct funerals (cf.</a:t>
            </a:r>
            <a:r>
              <a:rPr lang="en-GB" b="1" dirty="0"/>
              <a:t> Can. 530, </a:t>
            </a:r>
            <a:r>
              <a:rPr lang="en-US" b="1" dirty="0"/>
              <a:t>5°</a:t>
            </a:r>
            <a:r>
              <a:rPr lang="en-US" dirty="0"/>
              <a:t>);</a:t>
            </a:r>
            <a:endParaRPr lang="en-US" sz="1000" dirty="0"/>
          </a:p>
          <a:p>
            <a:pPr lvl="1">
              <a:buFont typeface="Wingdings" pitchFamily="2" charset="2"/>
              <a:buChar char="Ø"/>
            </a:pPr>
            <a:r>
              <a:rPr lang="en-US" dirty="0"/>
              <a:t>To give solemn blessings</a:t>
            </a:r>
            <a:r>
              <a:rPr lang="en-US" b="1" dirty="0"/>
              <a:t> </a:t>
            </a:r>
            <a:r>
              <a:rPr lang="en-GB" dirty="0"/>
              <a:t>(cf</a:t>
            </a:r>
            <a:r>
              <a:rPr lang="en-GB" b="1" dirty="0"/>
              <a:t>. Can. 530, </a:t>
            </a:r>
            <a:r>
              <a:rPr lang="en-US" b="1" dirty="0"/>
              <a:t>3°</a:t>
            </a:r>
            <a:r>
              <a:rPr lang="en-US" dirty="0"/>
              <a:t>); </a:t>
            </a:r>
            <a:endParaRPr lang="en-US" sz="1000" dirty="0"/>
          </a:p>
          <a:p>
            <a:pPr lvl="1">
              <a:buFont typeface="Wingdings" pitchFamily="2" charset="2"/>
              <a:buChar char="Ø"/>
            </a:pPr>
            <a:r>
              <a:rPr lang="en-US" dirty="0"/>
              <a:t>To govern the People of God entrusted to his care in the spirit of the gospel;</a:t>
            </a:r>
            <a:endParaRPr lang="en-US" sz="1000" dirty="0"/>
          </a:p>
          <a:p>
            <a:pPr lvl="1">
              <a:buFont typeface="Wingdings" pitchFamily="2" charset="2"/>
              <a:buChar char="Ø"/>
            </a:pPr>
            <a:r>
              <a:rPr lang="en-US" dirty="0"/>
              <a:t>To ensure that evangelization, through the preaching of the Word of God and catechesis, is done in the Parish; </a:t>
            </a:r>
            <a:endParaRPr lang="en-US" sz="1000" dirty="0"/>
          </a:p>
          <a:p>
            <a:pPr lvl="1">
              <a:buFont typeface="Wingdings" pitchFamily="2" charset="2"/>
              <a:buChar char="Ø"/>
            </a:pPr>
            <a:r>
              <a:rPr lang="en-US" dirty="0"/>
              <a:t>To ensure that the Christian Community under his care is instructed carefully in the truths of the Catholic faith through preaching and catechetical instructions;</a:t>
            </a:r>
            <a:endParaRPr lang="en-US" sz="1000" dirty="0"/>
          </a:p>
          <a:p>
            <a:pPr lvl="1">
              <a:buFont typeface="Wingdings" pitchFamily="2" charset="2"/>
              <a:buChar char="Ø"/>
            </a:pPr>
            <a:r>
              <a:rPr lang="en-US" dirty="0"/>
              <a:t>To promote devotion to the Blessed Sacrament and to the Blessed Virgin Mary on days carefully selected;</a:t>
            </a:r>
            <a:endParaRPr lang="en-US" sz="1000" dirty="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PP DUTIES CONTED</a:t>
            </a:r>
          </a:p>
        </p:txBody>
      </p:sp>
      <p:sp>
        <p:nvSpPr>
          <p:cNvPr id="3" name="Content Placeholder 2"/>
          <p:cNvSpPr>
            <a:spLocks noGrp="1"/>
          </p:cNvSpPr>
          <p:nvPr>
            <p:ph idx="1"/>
          </p:nvPr>
        </p:nvSpPr>
        <p:spPr/>
        <p:txBody>
          <a:bodyPr>
            <a:normAutofit fontScale="62500" lnSpcReduction="20000"/>
          </a:bodyPr>
          <a:lstStyle/>
          <a:p>
            <a:pPr lvl="3">
              <a:buNone/>
            </a:pPr>
            <a:endParaRPr lang="en-US" sz="1400" dirty="0"/>
          </a:p>
          <a:p>
            <a:pPr>
              <a:buFont typeface="Wingdings" pitchFamily="2" charset="2"/>
              <a:buChar char="Ø"/>
            </a:pPr>
            <a:r>
              <a:rPr lang="en-GB" sz="2900" dirty="0"/>
              <a:t>The Parish Priest is required to administer baptism, confirmation (in danger of death), hear confessions, administer viaticum and the anointing of the sick. He is also required to assist at marriages and celebrate the Eucharist on Sundays and holydays of obligation, </a:t>
            </a:r>
            <a:r>
              <a:rPr lang="en-GB" sz="2900" b="1" dirty="0"/>
              <a:t>(cf. Can. 530</a:t>
            </a:r>
            <a:r>
              <a:rPr lang="en-GB" sz="2900" dirty="0"/>
              <a:t>).</a:t>
            </a:r>
            <a:endParaRPr lang="en-US" sz="2900" dirty="0"/>
          </a:p>
          <a:p>
            <a:pPr>
              <a:buFont typeface="Wingdings" pitchFamily="2" charset="2"/>
              <a:buChar char="Ø"/>
            </a:pPr>
            <a:r>
              <a:rPr lang="en-US" sz="2900" dirty="0"/>
              <a:t>To strive to serve as a Pastor of all people by carrying out pastoral visitation of families and communities</a:t>
            </a:r>
          </a:p>
          <a:p>
            <a:pPr>
              <a:buFont typeface="Wingdings" pitchFamily="2" charset="2"/>
              <a:buChar char="Ø"/>
            </a:pPr>
            <a:r>
              <a:rPr lang="en-US" sz="2900" dirty="0"/>
              <a:t> To ensure that there is special care of Catholic education for the Christian children and young people in the parish;</a:t>
            </a:r>
          </a:p>
          <a:p>
            <a:pPr>
              <a:buFont typeface="Wingdings" pitchFamily="2" charset="2"/>
              <a:buChar char="Ø"/>
            </a:pPr>
            <a:r>
              <a:rPr lang="en-US" sz="2900" dirty="0"/>
              <a:t>To ensure the safe keeping of all parish documents;</a:t>
            </a:r>
          </a:p>
          <a:p>
            <a:pPr marL="228600" lvl="3">
              <a:spcBef>
                <a:spcPts val="1000"/>
              </a:spcBef>
              <a:buFont typeface="Wingdings" pitchFamily="2" charset="2"/>
              <a:buChar char="Ø"/>
            </a:pPr>
            <a:r>
              <a:rPr lang="en-US" sz="2900" dirty="0"/>
              <a:t>To take inventory of the parish property every year together with the Parish </a:t>
            </a:r>
          </a:p>
          <a:p>
            <a:pPr>
              <a:buFont typeface="Wingdings" pitchFamily="2" charset="2"/>
              <a:buChar char="Ø"/>
            </a:pPr>
            <a:r>
              <a:rPr lang="en-US" sz="2900" dirty="0"/>
              <a:t>To ensure proper handover of all parish property and financial accounts when transferred. </a:t>
            </a:r>
          </a:p>
          <a:p>
            <a:pPr>
              <a:buFont typeface="Wingdings" pitchFamily="2" charset="2"/>
              <a:buChar char="Ø"/>
            </a:pPr>
            <a:r>
              <a:rPr lang="en-US" sz="2900" dirty="0"/>
              <a:t>Some of the documents that need to be presented during the handover are the following: Registers of; Baptism, Confirmation, Marriage, First Holy Communion, Marriage Certificate Books, and register for the dead. Updated Inventory, approved structural Plans, All Insurance Policies existing, Contracts for all workers, Parish Financial Accounts, Bank statements and </a:t>
            </a:r>
            <a:r>
              <a:rPr lang="en-US" sz="2900" dirty="0" err="1"/>
              <a:t>Cheque</a:t>
            </a:r>
            <a:r>
              <a:rPr lang="en-US" sz="2900" dirty="0"/>
              <a:t>- Books, Photo copies of the Title Deeds of the Church, houses owned by the Parish and other Land Documents, Notification of Sacraments, Date Stamps, Register for Marriage Banns, Government Correspondence File, and all Correspondence.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ASISTANT PARISH PRIEST</a:t>
            </a:r>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Ø"/>
            </a:pPr>
            <a:r>
              <a:rPr lang="en-US" dirty="0"/>
              <a:t>The Assistant Priest is a close collaborator of the Parish Priest in the pastoral administration of the Parish. </a:t>
            </a:r>
          </a:p>
          <a:p>
            <a:pPr>
              <a:buFont typeface="Wingdings" pitchFamily="2" charset="2"/>
              <a:buChar char="Ø"/>
            </a:pPr>
            <a:r>
              <a:rPr lang="en-US" dirty="0"/>
              <a:t>His rights and obligations are regulated and guided by the specific assignments from the Local Ordinary, (cf. </a:t>
            </a:r>
            <a:r>
              <a:rPr lang="en-US" b="1" dirty="0" err="1"/>
              <a:t>Cann</a:t>
            </a:r>
            <a:r>
              <a:rPr lang="en-US" b="1" dirty="0"/>
              <a:t>. 541 – 552</a:t>
            </a:r>
            <a:r>
              <a:rPr lang="en-US" dirty="0"/>
              <a:t>). “Whenever it is necessary or opportune in order to carry out the pastoral care of a Parish fittingly, one or more parochial vicars can be associated with the pastor. </a:t>
            </a:r>
          </a:p>
          <a:p>
            <a:pPr>
              <a:buFont typeface="Wingdings" pitchFamily="2" charset="2"/>
              <a:buChar char="Ø"/>
            </a:pPr>
            <a:r>
              <a:rPr lang="en-US" dirty="0"/>
              <a:t>As co – workers with the pastor and sharers in his solicitude, they are to offer service in the pastoral ministry by common counsel and effort with the Pastor and under his authority,” (</a:t>
            </a:r>
            <a:r>
              <a:rPr lang="en-US" b="1" dirty="0"/>
              <a:t>Can. 545 § 1).</a:t>
            </a:r>
            <a:r>
              <a:rPr lang="en-US" dirty="0"/>
              <a:t> </a:t>
            </a:r>
          </a:p>
          <a:p>
            <a:pPr>
              <a:buFont typeface="Wingdings" pitchFamily="2" charset="2"/>
              <a:buChar char="Ø"/>
            </a:pPr>
            <a:r>
              <a:rPr lang="en-US" dirty="0"/>
              <a:t>Assistant Priest or Parochial Vicar shares in the threefold ministry of teaching, sanctifying and governing although there are distinctions between them. Certain sacramental and liturgical functions are reserved to the Parish Priest. </a:t>
            </a:r>
          </a:p>
          <a:p>
            <a:pPr>
              <a:buFont typeface="Wingdings" pitchFamily="2" charset="2"/>
              <a:buChar char="Ø"/>
            </a:pPr>
            <a:r>
              <a:rPr lang="en-US" dirty="0"/>
              <a:t>The Assistant Priest needs the pastor’s agreement to celebrate baptisms, marriages, anointing of the sick and to conduct funerals. Only the pastor represents the parish in juridical affairs (cf.</a:t>
            </a:r>
            <a:r>
              <a:rPr lang="en-US" b="1" dirty="0"/>
              <a:t> Can. 532</a:t>
            </a:r>
            <a:r>
              <a:rPr lang="en-US" dirty="0"/>
              <a:t>).</a:t>
            </a:r>
          </a:p>
          <a:p>
            <a:pPr>
              <a:buFont typeface="Wingdings" pitchFamily="2" charset="2"/>
              <a:buChar char="Ø"/>
            </a:pPr>
            <a:r>
              <a:rPr lang="en-US" dirty="0"/>
              <a:t>The Assistant Priest is obliged to attend all Parish Pastoral Council Executive and Parish Pastoral Council general meetings.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0">
              <a:lnSpc>
                <a:spcPct val="90000"/>
              </a:lnSpc>
              <a:spcBef>
                <a:spcPct val="0"/>
              </a:spcBef>
            </a:pPr>
            <a:r>
              <a:rPr lang="en-US" sz="3200" b="1" dirty="0"/>
              <a:t>PARISH PASTORAL COUNCIL (PPC)</a:t>
            </a:r>
            <a:endParaRPr lang="en-US" sz="3200" dirty="0"/>
          </a:p>
        </p:txBody>
      </p:sp>
      <p:sp>
        <p:nvSpPr>
          <p:cNvPr id="3" name="Content Placeholder 2"/>
          <p:cNvSpPr>
            <a:spLocks noGrp="1"/>
          </p:cNvSpPr>
          <p:nvPr>
            <p:ph idx="1"/>
          </p:nvPr>
        </p:nvSpPr>
        <p:spPr/>
        <p:txBody>
          <a:bodyPr>
            <a:normAutofit fontScale="85000" lnSpcReduction="20000"/>
          </a:bodyPr>
          <a:lstStyle/>
          <a:p>
            <a:pPr marL="228600" lvl="2">
              <a:spcBef>
                <a:spcPts val="1000"/>
              </a:spcBef>
              <a:buFont typeface="Wingdings" pitchFamily="2" charset="2"/>
              <a:buChar char="Ø"/>
            </a:pPr>
            <a:r>
              <a:rPr lang="en-US" sz="2400" dirty="0"/>
              <a:t>“The Parish Pastoral Council is to be established in each Parish over which the Pastor presides and in which the Christian faithful, together with those who share in pastoral care by virtue of their office in the parish, assist in fostering pastoral activity,” (</a:t>
            </a:r>
            <a:r>
              <a:rPr lang="en-US" sz="2400" b="1" dirty="0"/>
              <a:t>Can. 536 § 1).</a:t>
            </a:r>
            <a:r>
              <a:rPr lang="en-US" sz="2400" dirty="0"/>
              <a:t> </a:t>
            </a:r>
          </a:p>
          <a:p>
            <a:pPr marL="228600" lvl="2">
              <a:spcBef>
                <a:spcPts val="1000"/>
              </a:spcBef>
              <a:buFont typeface="Wingdings" pitchFamily="2" charset="2"/>
              <a:buChar char="Ø"/>
            </a:pPr>
            <a:r>
              <a:rPr lang="en-US" sz="2400" dirty="0"/>
              <a:t>The Parish Pastoral Council “possesses consultative vote only and is governed by the statutes that are established by the Bishop,” </a:t>
            </a:r>
            <a:r>
              <a:rPr lang="en-US" sz="2400" b="1" dirty="0"/>
              <a:t>(Can. 536 § 2). </a:t>
            </a:r>
          </a:p>
          <a:p>
            <a:pPr marL="228600" lvl="2">
              <a:spcBef>
                <a:spcPts val="1000"/>
              </a:spcBef>
              <a:buFont typeface="Wingdings" pitchFamily="2" charset="2"/>
              <a:buChar char="Ø"/>
            </a:pPr>
            <a:r>
              <a:rPr lang="en-US" sz="2400" dirty="0"/>
              <a:t>The Parish Priest is the final authority of the Parish Pastoral Council. All decisions can only be effected if made or ratified by him. </a:t>
            </a:r>
          </a:p>
          <a:p>
            <a:pPr marL="228600" lvl="2">
              <a:spcBef>
                <a:spcPts val="1000"/>
              </a:spcBef>
              <a:buFont typeface="Wingdings" pitchFamily="2" charset="2"/>
              <a:buChar char="Ø"/>
            </a:pPr>
            <a:r>
              <a:rPr lang="en-US" sz="2400" dirty="0"/>
              <a:t>Through the Parish Pastoral Council</a:t>
            </a:r>
            <a:r>
              <a:rPr lang="en-US" sz="2400" b="1" dirty="0"/>
              <a:t>, </a:t>
            </a:r>
            <a:r>
              <a:rPr lang="en-US" sz="2400" dirty="0"/>
              <a:t>active collaboration between the Parish Priest, and the Community in fostering the spiritual, social and material development of the parish takes place. </a:t>
            </a:r>
          </a:p>
          <a:p>
            <a:pPr marL="228600" lvl="2">
              <a:spcBef>
                <a:spcPts val="1000"/>
              </a:spcBef>
              <a:buFont typeface="Wingdings" pitchFamily="2" charset="2"/>
              <a:buChar char="Ø"/>
            </a:pPr>
            <a:r>
              <a:rPr lang="en-US" sz="2400" dirty="0"/>
              <a:t>The Parish Pastoral Council with the Parish Priest, and never without him, is to be the supreme organ through which the parish reflects upon, initiates and co-ordinates activities aimed at the building up of the Church in the Archdiocese. </a:t>
            </a:r>
          </a:p>
          <a:p>
            <a:pPr marL="228600" lvl="2">
              <a:spcBef>
                <a:spcPts val="1000"/>
              </a:spcBef>
              <a:buFont typeface="Wingdings" pitchFamily="2" charset="2"/>
              <a:buChar char="Ø"/>
            </a:pPr>
            <a:r>
              <a:rPr lang="en-US" sz="2400" dirty="0"/>
              <a:t>The Parish Pastoral Council members shall always strive to bring the mind of Christ, who came to serve and not to be served, to their ministry and avoid temptation of confusing service to Christ and the Church with a desire for personal power and prestige</a:t>
            </a:r>
            <a:endParaRPr lang="en-US" sz="1600"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1D8D4-A689-4B1C-8453-BF1E6B08A7EE}"/>
              </a:ext>
            </a:extLst>
          </p:cNvPr>
          <p:cNvSpPr>
            <a:spLocks noGrp="1"/>
          </p:cNvSpPr>
          <p:nvPr>
            <p:ph type="title"/>
          </p:nvPr>
        </p:nvSpPr>
        <p:spPr/>
        <p:txBody>
          <a:bodyPr/>
          <a:lstStyle/>
          <a:p>
            <a:pPr algn="ctr"/>
            <a:r>
              <a:rPr lang="en-US" dirty="0"/>
              <a:t>FORMULATION OF THE GUIDE</a:t>
            </a:r>
          </a:p>
        </p:txBody>
      </p:sp>
      <p:sp>
        <p:nvSpPr>
          <p:cNvPr id="3" name="Content Placeholder 2">
            <a:extLst>
              <a:ext uri="{FF2B5EF4-FFF2-40B4-BE49-F238E27FC236}">
                <a16:creationId xmlns:a16="http://schemas.microsoft.com/office/drawing/2014/main" id="{8B3D84DB-B315-4043-AC95-6DCEB2F33571}"/>
              </a:ext>
            </a:extLst>
          </p:cNvPr>
          <p:cNvSpPr>
            <a:spLocks noGrp="1"/>
          </p:cNvSpPr>
          <p:nvPr>
            <p:ph idx="1"/>
          </p:nvPr>
        </p:nvSpPr>
        <p:spPr/>
        <p:txBody>
          <a:bodyPr/>
          <a:lstStyle/>
          <a:p>
            <a:pPr marL="0" marR="0" indent="0" algn="just">
              <a:lnSpc>
                <a:spcPct val="107000"/>
              </a:lnSpc>
              <a:spcBef>
                <a:spcPts val="0"/>
              </a:spcBef>
              <a:spcAft>
                <a:spcPts val="800"/>
              </a:spcAft>
              <a:buNone/>
            </a:pPr>
            <a:r>
              <a:rPr lang="en-GB" sz="2800" dirty="0">
                <a:effectLst/>
                <a:latin typeface="Bookman Old Style" panose="02050604050505020204" pitchFamily="18" charset="0"/>
                <a:ea typeface="Calibri" panose="020F0502020204030204" pitchFamily="34" charset="0"/>
                <a:cs typeface="Times New Roman" panose="02020603050405020304" pitchFamily="18" charset="0"/>
              </a:rPr>
              <a:t>The Catholic Archdiocese of Lusaka (ADL) through the guidance and direction of its Archbishop, with the cooperation of the Senior Management Team (SMT) and the Pastoral Guide Committee (PGC), has prepared pastoral norms, guidelines and procedures that will assist the clergy, members of the consecrated life, parish leaders and all the laity to offer service to the Church and participate fully in her life. These pastoral norms are called the Pastoral Guide of the Archdiocese of Lusaka.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279885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lnSpc>
                <a:spcPct val="90000"/>
              </a:lnSpc>
              <a:spcBef>
                <a:spcPct val="0"/>
              </a:spcBef>
            </a:pPr>
            <a:r>
              <a:rPr lang="en-US" sz="2400" b="1" dirty="0"/>
              <a:t>COMPOSITION OF THE PARISH PASTORAL COUNCIL (PPC)</a:t>
            </a:r>
            <a:endParaRPr lang="en-US" sz="2400" dirty="0"/>
          </a:p>
        </p:txBody>
      </p:sp>
      <p:sp>
        <p:nvSpPr>
          <p:cNvPr id="3" name="Content Placeholder 2"/>
          <p:cNvSpPr>
            <a:spLocks noGrp="1"/>
          </p:cNvSpPr>
          <p:nvPr>
            <p:ph idx="1"/>
          </p:nvPr>
        </p:nvSpPr>
        <p:spPr/>
        <p:txBody>
          <a:bodyPr>
            <a:normAutofit fontScale="92500" lnSpcReduction="20000"/>
          </a:bodyPr>
          <a:lstStyle/>
          <a:p>
            <a:pPr lvl="0">
              <a:buFont typeface="Wingdings" pitchFamily="2" charset="2"/>
              <a:buChar char="Ø"/>
            </a:pPr>
            <a:r>
              <a:rPr lang="en-US" dirty="0"/>
              <a:t>The Parish Priest</a:t>
            </a:r>
          </a:p>
          <a:p>
            <a:pPr lvl="0">
              <a:buFont typeface="Wingdings" pitchFamily="2" charset="2"/>
              <a:buChar char="Ø"/>
            </a:pPr>
            <a:r>
              <a:rPr lang="en-US" dirty="0"/>
              <a:t>Assistant Priest</a:t>
            </a:r>
          </a:p>
          <a:p>
            <a:pPr lvl="0">
              <a:buFont typeface="Wingdings" pitchFamily="2" charset="2"/>
              <a:buChar char="Ø"/>
            </a:pPr>
            <a:r>
              <a:rPr lang="en-US" dirty="0"/>
              <a:t>Religious Sister working in the Parish</a:t>
            </a:r>
          </a:p>
          <a:p>
            <a:pPr lvl="0">
              <a:buFont typeface="Wingdings" pitchFamily="2" charset="2"/>
              <a:buChar char="Ø"/>
            </a:pPr>
            <a:r>
              <a:rPr lang="en-US" dirty="0"/>
              <a:t>Elected representatives of Sub – parishes/Outstations, (where there are Outstations/Sub – Parishes), or SCCs</a:t>
            </a:r>
          </a:p>
          <a:p>
            <a:pPr lvl="0">
              <a:buFont typeface="Wingdings" pitchFamily="2" charset="2"/>
              <a:buChar char="Ø"/>
            </a:pPr>
            <a:r>
              <a:rPr lang="en-US" dirty="0"/>
              <a:t>Chairpersons of Parish Lay Organizations/Movements</a:t>
            </a:r>
          </a:p>
          <a:p>
            <a:pPr lvl="0">
              <a:buFont typeface="Wingdings" pitchFamily="2" charset="2"/>
              <a:buChar char="Ø"/>
            </a:pPr>
            <a:r>
              <a:rPr lang="en-US" dirty="0"/>
              <a:t>Chairpersons of Councils (Catholic Men’s Organization, Catholic Women’s Organization and Catholic Youths Organization)</a:t>
            </a:r>
          </a:p>
          <a:p>
            <a:pPr lvl="0">
              <a:buFont typeface="Wingdings" pitchFamily="2" charset="2"/>
              <a:buChar char="Ø"/>
            </a:pPr>
            <a:r>
              <a:rPr lang="en-US" dirty="0"/>
              <a:t>Chairpersons of Committees of the Parish</a:t>
            </a:r>
          </a:p>
          <a:p>
            <a:pPr lvl="0">
              <a:buFont typeface="Wingdings" pitchFamily="2" charset="2"/>
              <a:buChar char="Ø"/>
            </a:pPr>
            <a:r>
              <a:rPr lang="en-US" dirty="0"/>
              <a:t>One Representative from the Parish Holy Childhood Animators</a:t>
            </a:r>
          </a:p>
          <a:p>
            <a:pPr lvl="0">
              <a:buFont typeface="Wingdings" pitchFamily="2" charset="2"/>
              <a:buChar char="Ø"/>
            </a:pPr>
            <a:r>
              <a:rPr lang="en-US" dirty="0"/>
              <a:t>Full time Catechists (if any)</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a:r>
              <a:rPr lang="en-US" sz="2800" b="1" dirty="0"/>
              <a:t>FUNCTIONS OF THE PARISH PASTORAL COUNCIL</a:t>
            </a:r>
            <a:endParaRPr lang="en-US" sz="2800" dirty="0"/>
          </a:p>
        </p:txBody>
      </p:sp>
      <p:sp>
        <p:nvSpPr>
          <p:cNvPr id="3" name="Content Placeholder 2"/>
          <p:cNvSpPr>
            <a:spLocks noGrp="1"/>
          </p:cNvSpPr>
          <p:nvPr>
            <p:ph idx="1"/>
          </p:nvPr>
        </p:nvSpPr>
        <p:spPr/>
        <p:txBody>
          <a:bodyPr>
            <a:normAutofit fontScale="92500" lnSpcReduction="10000"/>
          </a:bodyPr>
          <a:lstStyle/>
          <a:p>
            <a:pPr marL="228600" lvl="2">
              <a:spcBef>
                <a:spcPts val="1000"/>
              </a:spcBef>
              <a:buFont typeface="Wingdings" pitchFamily="2" charset="2"/>
              <a:buChar char="Ø"/>
            </a:pPr>
            <a:r>
              <a:rPr lang="en-US" sz="1800" dirty="0"/>
              <a:t>To assist the Parish Priest in the mission of evangelization and administration of the Parish </a:t>
            </a:r>
          </a:p>
          <a:p>
            <a:pPr marL="228600" lvl="2">
              <a:spcBef>
                <a:spcPts val="1000"/>
              </a:spcBef>
              <a:buFont typeface="Wingdings" pitchFamily="2" charset="2"/>
              <a:buChar char="Ø"/>
            </a:pPr>
            <a:r>
              <a:rPr lang="en-US" sz="1800" dirty="0"/>
              <a:t>To promote spiritual growth and integral human development thereby instilling a sense of dignity and purpose in the People of God within the parish;</a:t>
            </a:r>
          </a:p>
          <a:p>
            <a:pPr marL="228600" lvl="2">
              <a:spcBef>
                <a:spcPts val="1000"/>
              </a:spcBef>
              <a:buFont typeface="Wingdings" pitchFamily="2" charset="2"/>
              <a:buChar char="Ø"/>
            </a:pPr>
            <a:r>
              <a:rPr lang="en-US" sz="1800" dirty="0"/>
              <a:t>To co-ordinate the activities of Small Christian Communities (SCCs), Church Councils, Other Councils, Committees and lay organizations; </a:t>
            </a:r>
          </a:p>
          <a:p>
            <a:pPr marL="228600" lvl="2">
              <a:spcBef>
                <a:spcPts val="1000"/>
              </a:spcBef>
              <a:buFont typeface="Wingdings" pitchFamily="2" charset="2"/>
              <a:buChar char="Ø"/>
            </a:pPr>
            <a:r>
              <a:rPr lang="en-US" sz="1800" dirty="0"/>
              <a:t>To disseminate information and implement programs coming from the Deanery and the Archdiocesan levels in the Parish;</a:t>
            </a:r>
          </a:p>
          <a:p>
            <a:pPr marL="228600" lvl="2">
              <a:spcBef>
                <a:spcPts val="1000"/>
              </a:spcBef>
              <a:buFont typeface="Wingdings" pitchFamily="2" charset="2"/>
              <a:buChar char="Ø"/>
            </a:pPr>
            <a:r>
              <a:rPr lang="en-US" sz="1800" dirty="0"/>
              <a:t>To plan and implement Parish Pastoral programs;</a:t>
            </a:r>
          </a:p>
          <a:p>
            <a:pPr marL="228600" lvl="2">
              <a:spcBef>
                <a:spcPts val="1000"/>
              </a:spcBef>
              <a:buFont typeface="Wingdings" pitchFamily="2" charset="2"/>
              <a:buChar char="Ø"/>
            </a:pPr>
            <a:r>
              <a:rPr lang="en-US" sz="1800" dirty="0"/>
              <a:t>To approve the proposed annual Parish budget;</a:t>
            </a:r>
          </a:p>
          <a:p>
            <a:pPr marL="228600" lvl="2">
              <a:spcBef>
                <a:spcPts val="1000"/>
              </a:spcBef>
              <a:buFont typeface="Wingdings" pitchFamily="2" charset="2"/>
              <a:buChar char="Ø"/>
            </a:pPr>
            <a:r>
              <a:rPr lang="en-US" b="1" dirty="0"/>
              <a:t>Operations of the Parish Pastoral Council</a:t>
            </a:r>
            <a:endParaRPr lang="en-US" sz="1800" dirty="0"/>
          </a:p>
          <a:p>
            <a:pPr marL="685800" lvl="3">
              <a:spcBef>
                <a:spcPts val="1000"/>
              </a:spcBef>
              <a:buFont typeface="Wingdings" pitchFamily="2" charset="2"/>
              <a:buChar char="Ø"/>
            </a:pPr>
            <a:r>
              <a:rPr lang="en-US" dirty="0"/>
              <a:t>A quorum consists of 50% plus one of the Council’s total Membership</a:t>
            </a:r>
          </a:p>
          <a:p>
            <a:pPr marL="685800" lvl="3">
              <a:spcBef>
                <a:spcPts val="1000"/>
              </a:spcBef>
              <a:buFont typeface="Wingdings" pitchFamily="2" charset="2"/>
              <a:buChar char="Ø"/>
            </a:pPr>
            <a:r>
              <a:rPr lang="en-US" dirty="0"/>
              <a:t>The meetings must be held at least quarterly.</a:t>
            </a:r>
            <a:endParaRPr lang="en-US" sz="1600" dirty="0"/>
          </a:p>
          <a:p>
            <a:pPr marL="685800" lvl="3">
              <a:spcBef>
                <a:spcPts val="1000"/>
              </a:spcBef>
              <a:buFont typeface="Wingdings" pitchFamily="2" charset="2"/>
              <a:buChar char="Ø"/>
            </a:pPr>
            <a:r>
              <a:rPr lang="en-US" dirty="0"/>
              <a:t>Because of the importance placed on pastoral planning, a new Parish Priest or Administrator should call for the Parish Pastoral Council within a month of taking up his appointment. </a:t>
            </a:r>
            <a:endParaRPr lang="en-US" sz="1600" dirty="0"/>
          </a:p>
          <a:p>
            <a:pPr marL="228600" lvl="2">
              <a:spcBef>
                <a:spcPts val="1000"/>
              </a:spcBef>
            </a:pPr>
            <a:endParaRPr lang="en-US" sz="1600" dirty="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0">
              <a:lnSpc>
                <a:spcPct val="90000"/>
              </a:lnSpc>
              <a:spcBef>
                <a:spcPct val="0"/>
              </a:spcBef>
            </a:pPr>
            <a:r>
              <a:rPr lang="en-US" sz="2000" b="1" dirty="0"/>
              <a:t>NATURE OF THE PARISH PASTORAL COUNCIL EXECUTIVE (PPCE)</a:t>
            </a:r>
            <a:endParaRPr lang="en-US" sz="2000" dirty="0"/>
          </a:p>
        </p:txBody>
      </p:sp>
      <p:sp>
        <p:nvSpPr>
          <p:cNvPr id="3" name="Content Placeholder 2"/>
          <p:cNvSpPr>
            <a:spLocks noGrp="1"/>
          </p:cNvSpPr>
          <p:nvPr>
            <p:ph idx="1"/>
          </p:nvPr>
        </p:nvSpPr>
        <p:spPr/>
        <p:txBody>
          <a:bodyPr>
            <a:normAutofit/>
          </a:bodyPr>
          <a:lstStyle/>
          <a:p>
            <a:pPr marL="228600" lvl="2">
              <a:spcBef>
                <a:spcPts val="1000"/>
              </a:spcBef>
              <a:buFont typeface="Wingdings" pitchFamily="2" charset="2"/>
              <a:buChar char="Ø"/>
            </a:pPr>
            <a:r>
              <a:rPr lang="en-US" sz="2400" dirty="0"/>
              <a:t>Parish Pastoral Council Executive is elected from the members of the Parish Pastoral Council (PPC). </a:t>
            </a:r>
          </a:p>
          <a:p>
            <a:pPr marL="228600" lvl="2">
              <a:spcBef>
                <a:spcPts val="1000"/>
              </a:spcBef>
              <a:buFont typeface="Wingdings" pitchFamily="2" charset="2"/>
              <a:buChar char="Ø"/>
            </a:pPr>
            <a:r>
              <a:rPr lang="en-US" sz="2400" dirty="0"/>
              <a:t>It is elected for the term of three years but eligible for another Term. </a:t>
            </a:r>
          </a:p>
          <a:p>
            <a:pPr marL="228600" lvl="2">
              <a:spcBef>
                <a:spcPts val="1000"/>
              </a:spcBef>
              <a:buFont typeface="Wingdings" pitchFamily="2" charset="2"/>
              <a:buChar char="Ø"/>
            </a:pPr>
            <a:r>
              <a:rPr lang="en-US" sz="2400" dirty="0"/>
              <a:t>It shall meet at least twice a month.</a:t>
            </a:r>
          </a:p>
          <a:p>
            <a:pPr marL="228600" lvl="2">
              <a:spcBef>
                <a:spcPts val="1000"/>
              </a:spcBef>
              <a:buFont typeface="Wingdings" pitchFamily="2" charset="2"/>
              <a:buChar char="Ø"/>
            </a:pPr>
            <a:r>
              <a:rPr lang="en-US" sz="2400" dirty="0"/>
              <a:t>Parish Pastoral Council Executive Members shall have the following qualities</a:t>
            </a:r>
          </a:p>
          <a:p>
            <a:pPr marL="685800" lvl="3">
              <a:spcBef>
                <a:spcPts val="1000"/>
              </a:spcBef>
              <a:buFont typeface="Wingdings" pitchFamily="2" charset="2"/>
              <a:buChar char="Ø"/>
            </a:pPr>
            <a:r>
              <a:rPr lang="en-US" sz="2000" dirty="0"/>
              <a:t>Must be Catholics, communicant and living according to Church teaching.</a:t>
            </a:r>
          </a:p>
          <a:p>
            <a:pPr marL="685800" lvl="3">
              <a:spcBef>
                <a:spcPts val="1000"/>
              </a:spcBef>
              <a:buFont typeface="Wingdings" pitchFamily="2" charset="2"/>
              <a:buChar char="Ø"/>
            </a:pPr>
            <a:r>
              <a:rPr lang="en-US" sz="2000" dirty="0"/>
              <a:t>Must be willing to serve the Church</a:t>
            </a:r>
          </a:p>
          <a:p>
            <a:pPr marL="685800" lvl="3">
              <a:spcBef>
                <a:spcPts val="1000"/>
              </a:spcBef>
              <a:buFont typeface="Wingdings" pitchFamily="2" charset="2"/>
              <a:buChar char="Ø"/>
            </a:pPr>
            <a:r>
              <a:rPr lang="en-US" sz="2000" dirty="0"/>
              <a:t>Must be willing to promote unity in the Church</a:t>
            </a:r>
          </a:p>
          <a:p>
            <a:pPr marL="685800" lvl="3">
              <a:spcBef>
                <a:spcPts val="1000"/>
              </a:spcBef>
              <a:buFont typeface="Wingdings" pitchFamily="2" charset="2"/>
              <a:buChar char="Ø"/>
            </a:pPr>
            <a:r>
              <a:rPr lang="en-US" sz="2000" dirty="0"/>
              <a:t>Must have regular payment of </a:t>
            </a:r>
            <a:r>
              <a:rPr lang="en-US" sz="2000" dirty="0" err="1"/>
              <a:t>Mtulo</a:t>
            </a:r>
            <a:r>
              <a:rPr lang="en-US" sz="2000" dirty="0"/>
              <a:t>/tithe</a:t>
            </a:r>
          </a:p>
          <a:p>
            <a:pPr marL="685800" lvl="3">
              <a:spcBef>
                <a:spcPts val="1000"/>
              </a:spcBef>
              <a:buFont typeface="Wingdings" pitchFamily="2" charset="2"/>
              <a:buChar char="Ø"/>
            </a:pPr>
            <a:r>
              <a:rPr lang="en-US" sz="2000" dirty="0"/>
              <a:t>Must have minimum age of twenty – one (21 years).</a:t>
            </a:r>
          </a:p>
          <a:p>
            <a:pPr marL="228600" lvl="2">
              <a:spcBef>
                <a:spcPts val="1000"/>
              </a:spcBef>
              <a:buFont typeface="Wingdings" pitchFamily="2" charset="2"/>
              <a:buChar char="Ø"/>
            </a:pPr>
            <a:endParaRPr lang="en-US" sz="16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t>FUNCTIONS OF THE PARISH PASTORAL COUNCIL EXECUTIVE (PPCE)</a:t>
            </a:r>
            <a:endParaRPr lang="en-US" sz="2400" dirty="0"/>
          </a:p>
        </p:txBody>
      </p:sp>
      <p:sp>
        <p:nvSpPr>
          <p:cNvPr id="3" name="Content Placeholder 2"/>
          <p:cNvSpPr>
            <a:spLocks noGrp="1"/>
          </p:cNvSpPr>
          <p:nvPr>
            <p:ph idx="1"/>
          </p:nvPr>
        </p:nvSpPr>
        <p:spPr/>
        <p:txBody>
          <a:bodyPr>
            <a:normAutofit/>
          </a:bodyPr>
          <a:lstStyle/>
          <a:p>
            <a:pPr marL="228600" lvl="2">
              <a:spcBef>
                <a:spcPts val="1000"/>
              </a:spcBef>
              <a:buFont typeface="Wingdings" pitchFamily="2" charset="2"/>
              <a:buChar char="Ø"/>
            </a:pPr>
            <a:r>
              <a:rPr lang="en-US" dirty="0"/>
              <a:t>To coordinate all activities of the Parish.</a:t>
            </a:r>
          </a:p>
          <a:p>
            <a:pPr marL="228600" lvl="2">
              <a:spcBef>
                <a:spcPts val="1000"/>
              </a:spcBef>
              <a:buFont typeface="Wingdings" pitchFamily="2" charset="2"/>
              <a:buChar char="Ø"/>
            </a:pPr>
            <a:r>
              <a:rPr lang="en-US" dirty="0"/>
              <a:t>To plan and organize resources needed to attain the objectives of the Parish.</a:t>
            </a:r>
          </a:p>
          <a:p>
            <a:pPr marL="228600" lvl="2">
              <a:spcBef>
                <a:spcPts val="1000"/>
              </a:spcBef>
              <a:buFont typeface="Wingdings" pitchFamily="2" charset="2"/>
              <a:buChar char="Ø"/>
            </a:pPr>
            <a:r>
              <a:rPr lang="en-US" dirty="0"/>
              <a:t>To represent the Parish at various levels i.e. at Deanery and Archdiocesan levels</a:t>
            </a:r>
          </a:p>
          <a:p>
            <a:pPr marL="228600" lvl="2">
              <a:spcBef>
                <a:spcPts val="1000"/>
              </a:spcBef>
              <a:buFont typeface="Wingdings" pitchFamily="2" charset="2"/>
              <a:buChar char="Ø"/>
            </a:pPr>
            <a:r>
              <a:rPr lang="en-US" dirty="0"/>
              <a:t>To ensure that all committees, councils and groups are on right and forecast to meet their objectives. </a:t>
            </a:r>
          </a:p>
          <a:p>
            <a:pPr marL="228600" lvl="2">
              <a:spcBef>
                <a:spcPts val="1000"/>
              </a:spcBef>
              <a:buFont typeface="Wingdings" pitchFamily="2" charset="2"/>
              <a:buChar char="Ø"/>
            </a:pPr>
            <a:r>
              <a:rPr lang="en-US" dirty="0"/>
              <a:t>To ensure that all executive positions are functional and coordinates them accordingly. </a:t>
            </a:r>
          </a:p>
          <a:p>
            <a:pPr marL="228600" lvl="2">
              <a:spcBef>
                <a:spcPts val="1000"/>
              </a:spcBef>
              <a:buFont typeface="Wingdings" pitchFamily="2" charset="2"/>
              <a:buChar char="Ø"/>
            </a:pPr>
            <a:r>
              <a:rPr lang="en-US" dirty="0"/>
              <a:t>To promote unity, team work and create an environment which is conductive for members to participate in the life and the mission organization and feels a sense of ownership. </a:t>
            </a:r>
          </a:p>
          <a:p>
            <a:pPr marL="228600" lvl="2">
              <a:spcBef>
                <a:spcPts val="1000"/>
              </a:spcBef>
              <a:buFont typeface="Wingdings" pitchFamily="2" charset="2"/>
              <a:buChar char="Ø"/>
            </a:pPr>
            <a:r>
              <a:rPr lang="en-US" dirty="0"/>
              <a:t>To plan and prepare for PPC meetings in advance in collaboration with the Parish Priest.</a:t>
            </a:r>
          </a:p>
          <a:p>
            <a:pPr marL="228600" lvl="2">
              <a:spcBef>
                <a:spcPts val="1000"/>
              </a:spcBef>
              <a:buFont typeface="Wingdings" pitchFamily="2" charset="2"/>
              <a:buChar char="Ø"/>
            </a:pPr>
            <a:r>
              <a:rPr lang="en-US" dirty="0"/>
              <a:t>To keep records pertaining to the Parish, Deanery and Archdiocese.</a:t>
            </a:r>
          </a:p>
          <a:p>
            <a:pPr marL="228600" lvl="2">
              <a:spcBef>
                <a:spcPts val="1000"/>
              </a:spcBef>
            </a:pPr>
            <a:endParaRPr lang="en-US" sz="1600" dirty="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FUNCTIONS OF CHAIRPERSON</a:t>
            </a:r>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n-US" dirty="0"/>
              <a:t>To lead the meetings of the Parish Pastoral Council</a:t>
            </a:r>
          </a:p>
          <a:p>
            <a:pPr>
              <a:buFont typeface="Wingdings" pitchFamily="2" charset="2"/>
              <a:buChar char="Ø"/>
            </a:pPr>
            <a:r>
              <a:rPr lang="en-US" dirty="0"/>
              <a:t>To coordinate all activities of the Parish</a:t>
            </a:r>
          </a:p>
          <a:p>
            <a:pPr>
              <a:buFont typeface="Wingdings" pitchFamily="2" charset="2"/>
              <a:buChar char="Ø"/>
            </a:pPr>
            <a:r>
              <a:rPr lang="en-US" dirty="0"/>
              <a:t>To plan, organize methods and resources needed to attain the objectives of the Parish</a:t>
            </a:r>
          </a:p>
          <a:p>
            <a:pPr>
              <a:buFont typeface="Wingdings" pitchFamily="2" charset="2"/>
              <a:buChar char="Ø"/>
            </a:pPr>
            <a:r>
              <a:rPr lang="en-US" dirty="0"/>
              <a:t>To ensure that all executive positions are functional and coordinates them accordingly</a:t>
            </a:r>
          </a:p>
          <a:p>
            <a:pPr>
              <a:buFont typeface="Wingdings" pitchFamily="2" charset="2"/>
              <a:buChar char="Ø"/>
            </a:pPr>
            <a:r>
              <a:rPr lang="en-US" dirty="0"/>
              <a:t>To ensure that all committees and councils function to meet the objective of the Parish</a:t>
            </a:r>
          </a:p>
          <a:p>
            <a:pPr>
              <a:buFont typeface="Wingdings" pitchFamily="2" charset="2"/>
              <a:buChar char="Ø"/>
            </a:pPr>
            <a:r>
              <a:rPr lang="en-US" dirty="0"/>
              <a:t>To promote unity, team work and create an environment which is conducive for members to participate in the life and the mission organization and feels a sense of ownership</a:t>
            </a:r>
          </a:p>
          <a:p>
            <a:pPr>
              <a:buFont typeface="Wingdings" pitchFamily="2" charset="2"/>
              <a:buChar char="Ø"/>
            </a:pPr>
            <a:r>
              <a:rPr lang="en-US" dirty="0"/>
              <a:t>To represent the Parish at various levels</a:t>
            </a:r>
          </a:p>
          <a:p>
            <a:pPr>
              <a:buFont typeface="Wingdings" pitchFamily="2" charset="2"/>
              <a:buChar char="Ø"/>
            </a:pPr>
            <a:r>
              <a:rPr lang="en-US" dirty="0"/>
              <a:t>To Prepare for meetings in advance in collaboration with the Parish Priest</a:t>
            </a:r>
          </a:p>
          <a:p>
            <a:pPr>
              <a:buFont typeface="Wingdings" pitchFamily="2" charset="2"/>
              <a:buChar char="Ø"/>
            </a:pP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SECRETARY</a:t>
            </a:r>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a:t>To notify the members of the PPCE and PPC of the date and time of meetings</a:t>
            </a:r>
          </a:p>
          <a:p>
            <a:pPr>
              <a:buFont typeface="Wingdings" pitchFamily="2" charset="2"/>
              <a:buChar char="Ø"/>
            </a:pPr>
            <a:r>
              <a:rPr lang="en-US" dirty="0"/>
              <a:t>To organize items to be discussed and to present them to the Parish Priest</a:t>
            </a:r>
          </a:p>
          <a:p>
            <a:pPr>
              <a:buFont typeface="Wingdings" pitchFamily="2" charset="2"/>
              <a:buChar char="Ø"/>
            </a:pPr>
            <a:r>
              <a:rPr lang="en-US" dirty="0"/>
              <a:t>To write reports and present at the beginning of the following meeting</a:t>
            </a:r>
          </a:p>
          <a:p>
            <a:pPr>
              <a:buFont typeface="Wingdings" pitchFamily="2" charset="2"/>
              <a:buChar char="Ø"/>
            </a:pPr>
            <a:r>
              <a:rPr lang="en-US" dirty="0"/>
              <a:t>To administer the Secretarial matters of the parish</a:t>
            </a:r>
          </a:p>
          <a:p>
            <a:pPr>
              <a:buFont typeface="Wingdings" pitchFamily="2" charset="2"/>
              <a:buChar char="Ø"/>
            </a:pPr>
            <a:r>
              <a:rPr lang="en-US" dirty="0"/>
              <a:t>Keep records pertaining to the Parish and outside i.e. Deanery and Archdiocese</a:t>
            </a:r>
          </a:p>
          <a:p>
            <a:pPr>
              <a:buFont typeface="Wingdings" pitchFamily="2" charset="2"/>
              <a:buChar char="Ø"/>
            </a:pPr>
            <a:r>
              <a:rPr lang="en-US" dirty="0"/>
              <a:t>To prepare and provide the members with minutes of meetings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TREASURER</a:t>
            </a:r>
          </a:p>
        </p:txBody>
      </p:sp>
      <p:sp>
        <p:nvSpPr>
          <p:cNvPr id="3" name="Content Placeholder 2"/>
          <p:cNvSpPr>
            <a:spLocks noGrp="1"/>
          </p:cNvSpPr>
          <p:nvPr>
            <p:ph idx="1"/>
          </p:nvPr>
        </p:nvSpPr>
        <p:spPr/>
        <p:txBody>
          <a:bodyPr>
            <a:normAutofit fontScale="92500" lnSpcReduction="10000"/>
          </a:bodyPr>
          <a:lstStyle/>
          <a:p>
            <a:r>
              <a:rPr lang="en-US" dirty="0"/>
              <a:t>To keep records of Parish property and accounts</a:t>
            </a:r>
          </a:p>
          <a:p>
            <a:r>
              <a:rPr lang="en-US" dirty="0"/>
              <a:t>To prepare and present the budget for the Parish</a:t>
            </a:r>
          </a:p>
          <a:p>
            <a:r>
              <a:rPr lang="en-US" dirty="0"/>
              <a:t>To be responsible for preparing financial reports and maintaining books of accounts. They should be presented at meetings when requested</a:t>
            </a:r>
          </a:p>
          <a:p>
            <a:r>
              <a:rPr lang="en-US" dirty="0"/>
              <a:t>To be responsible for collecting all monies and to arrange that receipts are issued for all monies received</a:t>
            </a:r>
          </a:p>
          <a:p>
            <a:r>
              <a:rPr lang="en-US" dirty="0"/>
              <a:t>To ensure that there is transparency and accountability in all matters pertaining to Parish fund</a:t>
            </a:r>
          </a:p>
          <a:p>
            <a:r>
              <a:rPr lang="en-US" dirty="0"/>
              <a:t>To organize formation programs on self-reliance for members of the Parish</a:t>
            </a:r>
          </a:p>
          <a:p>
            <a:r>
              <a:rPr lang="en-US" dirty="0"/>
              <a:t>To remind the Parish members their financial obligations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LITURGICAL COMMITTEE</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n-US" dirty="0"/>
              <a:t>It is a committee of the Parish Pastoral Council. </a:t>
            </a:r>
            <a:r>
              <a:rPr lang="en-GB" dirty="0"/>
              <a:t>The Liturgical Committee shall, in collaboration with the Parish Priest, carry out certain responsibilities such as:  </a:t>
            </a:r>
            <a:endParaRPr lang="en-US" dirty="0"/>
          </a:p>
          <a:p>
            <a:pPr lvl="1">
              <a:buFont typeface="Wingdings" pitchFamily="2" charset="2"/>
              <a:buChar char="Ø"/>
            </a:pPr>
            <a:r>
              <a:rPr lang="en-GB" dirty="0"/>
              <a:t>To encourage the faithful to be in full, active and conscious participation in the liturgy, </a:t>
            </a:r>
            <a:r>
              <a:rPr lang="en-GB" dirty="0" err="1"/>
              <a:t>para</a:t>
            </a:r>
            <a:r>
              <a:rPr lang="en-GB" dirty="0"/>
              <a:t>-liturgy and other communal prayer forms;</a:t>
            </a:r>
            <a:endParaRPr lang="en-US" sz="2000" dirty="0"/>
          </a:p>
          <a:p>
            <a:pPr lvl="1">
              <a:buFont typeface="Wingdings" pitchFamily="2" charset="2"/>
              <a:buChar char="Ø"/>
            </a:pPr>
            <a:r>
              <a:rPr lang="en-GB" dirty="0"/>
              <a:t>To promote authentic Catholic Sacred Music;</a:t>
            </a:r>
            <a:endParaRPr lang="en-US" sz="1400" dirty="0"/>
          </a:p>
          <a:p>
            <a:pPr lvl="1">
              <a:buFont typeface="Wingdings" pitchFamily="2" charset="2"/>
              <a:buChar char="Ø"/>
            </a:pPr>
            <a:r>
              <a:rPr lang="en-GB" dirty="0"/>
              <a:t>To be aware of the liturgical needs of the parish community;</a:t>
            </a:r>
            <a:endParaRPr lang="en-US" sz="1400" dirty="0"/>
          </a:p>
          <a:p>
            <a:pPr lvl="1">
              <a:buFont typeface="Wingdings" pitchFamily="2" charset="2"/>
              <a:buChar char="Ø"/>
            </a:pPr>
            <a:r>
              <a:rPr lang="en-GB" dirty="0"/>
              <a:t>To oversee the Parish liturgical life, training and formation, of its members and choirs;</a:t>
            </a:r>
            <a:endParaRPr lang="en-US" sz="2000" dirty="0"/>
          </a:p>
          <a:p>
            <a:pPr lvl="1">
              <a:buFont typeface="Wingdings" pitchFamily="2" charset="2"/>
              <a:buChar char="Ø"/>
            </a:pPr>
            <a:r>
              <a:rPr lang="en-GB" dirty="0"/>
              <a:t>To ensure the right use of liturgical books, vestments and sacred vessels;</a:t>
            </a:r>
            <a:endParaRPr lang="en-US" sz="1400" dirty="0"/>
          </a:p>
          <a:p>
            <a:pPr lvl="1">
              <a:buFont typeface="Wingdings" pitchFamily="2" charset="2"/>
              <a:buChar char="Ø"/>
            </a:pPr>
            <a:r>
              <a:rPr lang="en-US" dirty="0"/>
              <a:t>To answer to the needs and queries of the Parish Council concerning the liturgical matters in the Parish;</a:t>
            </a:r>
            <a:endParaRPr lang="en-US" sz="2000" dirty="0"/>
          </a:p>
          <a:p>
            <a:pPr lvl="1">
              <a:buFont typeface="Wingdings" pitchFamily="2" charset="2"/>
              <a:buChar char="Ø"/>
            </a:pPr>
            <a:r>
              <a:rPr lang="en-US" dirty="0"/>
              <a:t>To assist the Parish Priest in the smooth running of each ceremony. They will act as coordinators between the different groups working for the liturgy; Choirs, Altar Servers, Lectors, and Ushers.</a:t>
            </a:r>
            <a:endParaRPr lang="en-US" sz="2000" dirty="0"/>
          </a:p>
          <a:p>
            <a:pPr lvl="1">
              <a:buFont typeface="Wingdings" pitchFamily="2" charset="2"/>
              <a:buChar char="Ø"/>
            </a:pPr>
            <a:r>
              <a:rPr lang="en-US" dirty="0"/>
              <a:t>To promote better understanding of the liturgy in the Parish. </a:t>
            </a:r>
            <a:endParaRPr lang="en-US" sz="1400" dirty="0"/>
          </a:p>
          <a:p>
            <a:pPr lvl="1">
              <a:buFont typeface="Wingdings" pitchFamily="2" charset="2"/>
              <a:buChar char="Ø"/>
            </a:pPr>
            <a:r>
              <a:rPr lang="en-US" dirty="0"/>
              <a:t>To liaise with the Archdiocesan and Deanery Liturgical Committees</a:t>
            </a:r>
            <a:endParaRPr lang="en-US" sz="1400" dirty="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2" algn="ctr" rtl="0">
              <a:lnSpc>
                <a:spcPct val="90000"/>
              </a:lnSpc>
              <a:spcBef>
                <a:spcPct val="0"/>
              </a:spcBef>
            </a:pPr>
            <a:r>
              <a:rPr lang="en-US" sz="2800" b="1" dirty="0"/>
              <a:t>MEMBERS OF THE COMMITTEE</a:t>
            </a:r>
            <a:endParaRPr lang="en-US" sz="2800" dirty="0"/>
          </a:p>
        </p:txBody>
      </p:sp>
      <p:sp>
        <p:nvSpPr>
          <p:cNvPr id="3" name="Content Placeholder 2"/>
          <p:cNvSpPr>
            <a:spLocks noGrp="1"/>
          </p:cNvSpPr>
          <p:nvPr>
            <p:ph idx="1"/>
          </p:nvPr>
        </p:nvSpPr>
        <p:spPr/>
        <p:txBody>
          <a:bodyPr>
            <a:normAutofit fontScale="92500" lnSpcReduction="20000"/>
          </a:bodyPr>
          <a:lstStyle/>
          <a:p>
            <a:pPr marL="228600" lvl="3">
              <a:spcBef>
                <a:spcPts val="1000"/>
              </a:spcBef>
              <a:buFont typeface="Wingdings" pitchFamily="2" charset="2"/>
              <a:buChar char="Ø"/>
            </a:pPr>
            <a:r>
              <a:rPr lang="en-US" sz="2600" dirty="0"/>
              <a:t>Being a working committee, the members ought to possess some necessary skills in order to fulfill their tasks</a:t>
            </a:r>
            <a:r>
              <a:rPr lang="en-US" sz="2600" b="1" dirty="0"/>
              <a:t>.</a:t>
            </a:r>
          </a:p>
          <a:p>
            <a:pPr marL="228600" lvl="3">
              <a:spcBef>
                <a:spcPts val="1000"/>
              </a:spcBef>
              <a:buFont typeface="Wingdings" pitchFamily="2" charset="2"/>
              <a:buChar char="Ø"/>
            </a:pPr>
            <a:r>
              <a:rPr lang="en-US" sz="2600" b="1" dirty="0"/>
              <a:t> </a:t>
            </a:r>
            <a:r>
              <a:rPr lang="en-US" sz="2600" dirty="0"/>
              <a:t>Being a working committee, its members should not be elected but rather chosen for their abilities.</a:t>
            </a:r>
          </a:p>
          <a:p>
            <a:pPr>
              <a:buFont typeface="Wingdings" pitchFamily="2" charset="2"/>
              <a:buChar char="Ø"/>
            </a:pPr>
            <a:r>
              <a:rPr lang="en-US" sz="2600" dirty="0"/>
              <a:t>The PPC proposes the names of the committee members that may be confirmed by the Parish Priest and the Parish Pastoral Council Executive after careful scrutiny. </a:t>
            </a:r>
          </a:p>
          <a:p>
            <a:pPr>
              <a:buFont typeface="Wingdings" pitchFamily="2" charset="2"/>
              <a:buChar char="Ø"/>
            </a:pPr>
            <a:r>
              <a:rPr lang="en-US" sz="2600" dirty="0"/>
              <a:t>Committee members shall elect among themselves their office bearers namely Chairperson, Vice Chairperson, Secretary, Vice Secretary. </a:t>
            </a:r>
          </a:p>
          <a:p>
            <a:pPr>
              <a:buFont typeface="Wingdings" pitchFamily="2" charset="2"/>
              <a:buChar char="Ø"/>
            </a:pPr>
            <a:r>
              <a:rPr lang="en-US" sz="2600" b="1" dirty="0"/>
              <a:t> </a:t>
            </a:r>
            <a:r>
              <a:rPr lang="en-US" sz="2600" dirty="0"/>
              <a:t>The Chairperson would be an ex-officio member of the Parish Pastoral Council. </a:t>
            </a:r>
          </a:p>
          <a:p>
            <a:pPr>
              <a:buFont typeface="Wingdings" pitchFamily="2" charset="2"/>
              <a:buChar char="Ø"/>
            </a:pPr>
            <a:r>
              <a:rPr lang="en-US" sz="2600" dirty="0"/>
              <a:t>Once elected and trained for their tasks, it will not be necessary to change all the members, unless otherwise, whenever there is a new Parish Pastoral Council. However, the executive of the committee will have elections for new office bearers facilitated by the new Parish Pastoral Council Executive every three years. </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2" algn="ctr" rtl="0">
              <a:lnSpc>
                <a:spcPct val="90000"/>
              </a:lnSpc>
              <a:spcBef>
                <a:spcPct val="0"/>
              </a:spcBef>
            </a:pPr>
            <a:r>
              <a:rPr lang="en-US" sz="3600" b="1" dirty="0"/>
              <a:t>PARISH CATECHETICAL COMMITTEE</a:t>
            </a:r>
            <a:endParaRPr lang="en-US" sz="3600" dirty="0"/>
          </a:p>
        </p:txBody>
      </p:sp>
      <p:sp>
        <p:nvSpPr>
          <p:cNvPr id="3" name="Content Placeholder 2"/>
          <p:cNvSpPr>
            <a:spLocks noGrp="1"/>
          </p:cNvSpPr>
          <p:nvPr>
            <p:ph idx="1"/>
          </p:nvPr>
        </p:nvSpPr>
        <p:spPr/>
        <p:txBody>
          <a:bodyPr>
            <a:normAutofit fontScale="92500" lnSpcReduction="20000"/>
          </a:bodyPr>
          <a:lstStyle/>
          <a:p>
            <a:pPr marL="228600" lvl="3">
              <a:spcBef>
                <a:spcPts val="1000"/>
              </a:spcBef>
              <a:buFont typeface="Wingdings" pitchFamily="2" charset="2"/>
              <a:buChar char="Ø"/>
            </a:pPr>
            <a:r>
              <a:rPr lang="en-US" dirty="0"/>
              <a:t>It is a committee of the Parish Pastoral Council.</a:t>
            </a:r>
            <a:endParaRPr lang="en-US" sz="1400" dirty="0"/>
          </a:p>
          <a:p>
            <a:pPr marL="228600" lvl="3">
              <a:spcBef>
                <a:spcPts val="1000"/>
              </a:spcBef>
              <a:buFont typeface="Wingdings" pitchFamily="2" charset="2"/>
              <a:buChar char="Ø"/>
            </a:pPr>
            <a:r>
              <a:rPr lang="en-US" dirty="0"/>
              <a:t>The Catechetical Committee is a team of men and women from among the faithful who voluntarily take up the responsibility of preaching and teaching others the word of God under the command of the Lord: “Go and teach all nations,” (Mt. 28: 18 – 20). It is a committee of the Parish Pastoral Council.</a:t>
            </a:r>
            <a:endParaRPr lang="en-US" sz="2000" dirty="0"/>
          </a:p>
          <a:p>
            <a:pPr marL="228600" lvl="3">
              <a:spcBef>
                <a:spcPts val="1000"/>
              </a:spcBef>
              <a:buFont typeface="Wingdings" pitchFamily="2" charset="2"/>
              <a:buChar char="Ø"/>
            </a:pPr>
            <a:r>
              <a:rPr lang="en-US" dirty="0"/>
              <a:t>The members of the Catechetical Committee are all catechists or catechizers in the Parish. If there is a Catechist in the Parish, he/she is an ex-officio member of the Parish Catechetical Committee Executive.</a:t>
            </a:r>
            <a:endParaRPr lang="en-US" sz="2000" dirty="0"/>
          </a:p>
          <a:p>
            <a:pPr marL="228600" lvl="3">
              <a:spcBef>
                <a:spcPts val="1000"/>
              </a:spcBef>
              <a:buFont typeface="Wingdings" pitchFamily="2" charset="2"/>
              <a:buChar char="Ø"/>
            </a:pPr>
            <a:r>
              <a:rPr lang="en-US" dirty="0"/>
              <a:t>There shall be an executive committee elected from among the catechizers every three years facilitated by the new Parish Pastoral Council </a:t>
            </a:r>
            <a:r>
              <a:rPr lang="en-US" dirty="0" err="1"/>
              <a:t>Exectuive</a:t>
            </a:r>
            <a:r>
              <a:rPr lang="en-US" dirty="0"/>
              <a:t>.</a:t>
            </a:r>
            <a:endParaRPr lang="en-US" sz="2000" dirty="0"/>
          </a:p>
          <a:p>
            <a:pPr marL="228600" lvl="3">
              <a:spcBef>
                <a:spcPts val="1000"/>
              </a:spcBef>
              <a:buFont typeface="Wingdings" pitchFamily="2" charset="2"/>
              <a:buChar char="Ø"/>
            </a:pPr>
            <a:r>
              <a:rPr lang="en-US" dirty="0"/>
              <a:t>There shall be four members of the executive committee: The Chairperson, Vice Chairperson, Secretary and the vice secretary.</a:t>
            </a:r>
            <a:endParaRPr lang="en-US" sz="2000" dirty="0"/>
          </a:p>
          <a:p>
            <a:pPr marL="228600" lvl="3">
              <a:spcBef>
                <a:spcPts val="1000"/>
              </a:spcBef>
              <a:buFont typeface="Wingdings" pitchFamily="2" charset="2"/>
              <a:buChar char="Ø"/>
            </a:pPr>
            <a:r>
              <a:rPr lang="en-US" dirty="0"/>
              <a:t>The Chairperson shall sit on the Parish Pastoral Council.</a:t>
            </a:r>
            <a:endParaRPr lang="en-US" sz="1400" dirty="0"/>
          </a:p>
          <a:p>
            <a:pPr marL="228600" lvl="3">
              <a:spcBef>
                <a:spcPts val="1000"/>
              </a:spcBef>
              <a:buFont typeface="Wingdings" pitchFamily="2" charset="2"/>
              <a:buChar char="Ø"/>
            </a:pPr>
            <a:r>
              <a:rPr lang="en-GB" dirty="0"/>
              <a:t>The Catechetical Committee shall, in collaboration with the Parish Priest, carry out certain responsibilities such as: </a:t>
            </a:r>
          </a:p>
          <a:p>
            <a:pPr marL="685800" lvl="4">
              <a:spcBef>
                <a:spcPts val="1000"/>
              </a:spcBef>
              <a:buFont typeface="Wingdings" pitchFamily="2" charset="2"/>
              <a:buChar char="Ø"/>
            </a:pPr>
            <a:r>
              <a:rPr lang="en-US" dirty="0"/>
              <a:t>To give catechetical instructions in the Parish, except those of marriage, leading to the reception of sacraments;</a:t>
            </a:r>
            <a:endParaRPr lang="en-US" sz="1400" dirty="0"/>
          </a:p>
          <a:p>
            <a:pPr marL="685800" lvl="4">
              <a:spcBef>
                <a:spcPts val="1000"/>
              </a:spcBef>
              <a:buFont typeface="Wingdings" pitchFamily="2" charset="2"/>
              <a:buChar char="Ø"/>
            </a:pPr>
            <a:r>
              <a:rPr lang="en-US" dirty="0"/>
              <a:t>To Prepare for the celebration of Sacraments of the candidates in conjunction with the Parish Liturgical Committee;</a:t>
            </a:r>
            <a:endParaRPr lang="en-US" sz="1400" dirty="0"/>
          </a:p>
          <a:p>
            <a:pPr marL="685800" lvl="4">
              <a:spcBef>
                <a:spcPts val="1000"/>
              </a:spcBef>
              <a:buFont typeface="Wingdings" pitchFamily="2" charset="2"/>
              <a:buChar char="Ø"/>
            </a:pPr>
            <a:r>
              <a:rPr lang="en-US" dirty="0"/>
              <a:t>Assist and advise the Parish Priest on matters pertaining to the Catechetical instructions.</a:t>
            </a:r>
            <a:endParaRPr lang="en-US" sz="1400" dirty="0"/>
          </a:p>
          <a:p>
            <a:pPr marL="228600" lvl="3">
              <a:spcBef>
                <a:spcPts val="1000"/>
              </a:spcBef>
            </a:pPr>
            <a:endParaRPr lang="en-US" sz="2000"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C9E60-B1A0-4D06-8395-0FE282F13C8B}"/>
              </a:ext>
            </a:extLst>
          </p:cNvPr>
          <p:cNvSpPr>
            <a:spLocks noGrp="1"/>
          </p:cNvSpPr>
          <p:nvPr>
            <p:ph type="title"/>
          </p:nvPr>
        </p:nvSpPr>
        <p:spPr/>
        <p:txBody>
          <a:bodyPr/>
          <a:lstStyle/>
          <a:p>
            <a:pPr algn="ctr"/>
            <a:r>
              <a:rPr lang="en-US" dirty="0"/>
              <a:t>PURPOSE OF THE PASTORAL GUIDE</a:t>
            </a:r>
          </a:p>
        </p:txBody>
      </p:sp>
      <p:sp>
        <p:nvSpPr>
          <p:cNvPr id="3" name="Content Placeholder 2">
            <a:extLst>
              <a:ext uri="{FF2B5EF4-FFF2-40B4-BE49-F238E27FC236}">
                <a16:creationId xmlns:a16="http://schemas.microsoft.com/office/drawing/2014/main" id="{D8A332F2-5A35-48A1-8975-7E9E1EDDC3C4}"/>
              </a:ext>
            </a:extLst>
          </p:cNvPr>
          <p:cNvSpPr>
            <a:spLocks noGrp="1"/>
          </p:cNvSpPr>
          <p:nvPr>
            <p:ph idx="1"/>
          </p:nvPr>
        </p:nvSpPr>
        <p:spPr/>
        <p:txBody>
          <a:bodyPr/>
          <a:lstStyle/>
          <a:p>
            <a:pPr marL="0" marR="0" indent="0" algn="just">
              <a:lnSpc>
                <a:spcPct val="107000"/>
              </a:lnSpc>
              <a:spcBef>
                <a:spcPts val="0"/>
              </a:spcBef>
              <a:spcAft>
                <a:spcPts val="800"/>
              </a:spcAft>
              <a:buNone/>
            </a:pPr>
            <a:r>
              <a:rPr lang="en-GB" sz="2800" dirty="0">
                <a:effectLst/>
                <a:latin typeface="Bookman Old Style" panose="02050604050505020204" pitchFamily="18" charset="0"/>
                <a:ea typeface="Calibri" panose="020F0502020204030204" pitchFamily="34" charset="0"/>
                <a:cs typeface="Times New Roman" panose="02020603050405020304" pitchFamily="18" charset="0"/>
              </a:rPr>
              <a:t>The fundamental purpose of the Pastoral Guide is the well-ordered, organised and systematic direction of the apostolic work of all people in the Archdiocese. It will assist in defining who we are and what our role as Church in Lusaka is: “The Church which goes forth” in line with the mandate received through the apostles, (cf. Mt 28: 19). It will also help all pastoral agents to work in communion in the mission of evangelisation.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ZA" sz="1800" dirty="0" err="1">
                <a:effectLst/>
                <a:latin typeface="Times New Roman" panose="02020603050405020304" pitchFamily="18" charset="0"/>
                <a:ea typeface="Calibri" panose="020F0502020204030204" pitchFamily="34" charset="0"/>
                <a:cs typeface="Times New Roman" panose="02020603050405020304" pitchFamily="18" charset="0"/>
              </a:rPr>
              <a:t>Evangelii</a:t>
            </a:r>
            <a:r>
              <a:rPr lang="en-ZA" sz="1800" dirty="0">
                <a:effectLst/>
                <a:latin typeface="Times New Roman" panose="02020603050405020304" pitchFamily="18" charset="0"/>
                <a:ea typeface="Calibri" panose="020F0502020204030204" pitchFamily="34" charset="0"/>
                <a:cs typeface="Times New Roman" panose="02020603050405020304" pitchFamily="18" charset="0"/>
              </a:rPr>
              <a:t> Gaudium, art., 24.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06409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2" algn="ctr" rtl="0">
              <a:lnSpc>
                <a:spcPct val="90000"/>
              </a:lnSpc>
              <a:spcBef>
                <a:spcPct val="0"/>
              </a:spcBef>
            </a:pPr>
            <a:r>
              <a:rPr lang="en-US" sz="3600" b="1" dirty="0"/>
              <a:t>BIBLICAL APOSTOLATE COMMITTEE</a:t>
            </a:r>
            <a:endParaRPr lang="en-US" sz="3600"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Ø"/>
            </a:pPr>
            <a:r>
              <a:rPr lang="en-US" b="1" dirty="0"/>
              <a:t> </a:t>
            </a:r>
            <a:r>
              <a:rPr lang="en-US" dirty="0"/>
              <a:t>It is a committee of the Parish Pastoral Council. </a:t>
            </a:r>
            <a:r>
              <a:rPr lang="en-GB" dirty="0"/>
              <a:t>The Biblical Apostolate Committee shall, in collaboration with the Parish Priest, carry out certain responsibilities such as:</a:t>
            </a:r>
            <a:endParaRPr lang="en-US" dirty="0"/>
          </a:p>
          <a:p>
            <a:pPr lvl="1">
              <a:buFont typeface="Wingdings" pitchFamily="2" charset="2"/>
              <a:buChar char="Ø"/>
            </a:pPr>
            <a:r>
              <a:rPr lang="en-US" dirty="0"/>
              <a:t>To make the Bible accessible to the faithful;</a:t>
            </a:r>
            <a:endParaRPr lang="en-US" sz="1000" dirty="0"/>
          </a:p>
          <a:p>
            <a:pPr lvl="1">
              <a:buFont typeface="Wingdings" pitchFamily="2" charset="2"/>
              <a:buChar char="Ø"/>
            </a:pPr>
            <a:r>
              <a:rPr lang="en-US" dirty="0"/>
              <a:t>To</a:t>
            </a:r>
            <a:r>
              <a:rPr lang="en-US" b="1" dirty="0"/>
              <a:t> </a:t>
            </a:r>
            <a:r>
              <a:rPr lang="en-US" dirty="0"/>
              <a:t>encourage the publication and distribution of Bible aids (booklets, audio-visuals, and others instruments);</a:t>
            </a:r>
            <a:endParaRPr lang="en-US" sz="2000" dirty="0"/>
          </a:p>
          <a:p>
            <a:pPr lvl="1">
              <a:buFont typeface="Wingdings" pitchFamily="2" charset="2"/>
              <a:buChar char="Ø"/>
            </a:pPr>
            <a:r>
              <a:rPr lang="en-US" dirty="0"/>
              <a:t>To encourage Biblical Seminars, reflections and study among the faithful in Parishes, SCCs, and families;</a:t>
            </a:r>
            <a:endParaRPr lang="en-US" sz="2000" dirty="0"/>
          </a:p>
          <a:p>
            <a:pPr lvl="1">
              <a:buFont typeface="Wingdings" pitchFamily="2" charset="2"/>
              <a:buChar char="Ø"/>
            </a:pPr>
            <a:r>
              <a:rPr lang="en-US" dirty="0"/>
              <a:t>To encourage the faithful to read the Bible comprehensively, systematically</a:t>
            </a:r>
            <a:r>
              <a:rPr lang="en-US" sz="1400" dirty="0"/>
              <a:t> </a:t>
            </a:r>
            <a:r>
              <a:rPr lang="en-US" dirty="0"/>
              <a:t>and continuously, according to the teaching of the Catholic Church. </a:t>
            </a:r>
            <a:endParaRPr lang="en-US" sz="2000" dirty="0"/>
          </a:p>
          <a:p>
            <a:pPr lvl="1">
              <a:buFont typeface="Wingdings" pitchFamily="2" charset="2"/>
              <a:buChar char="Ø"/>
            </a:pPr>
            <a:r>
              <a:rPr lang="en-US" dirty="0"/>
              <a:t>There shall be an executive committee elected from among the catechizers every three years facilitated by the new Parish Pastoral Council Executive.</a:t>
            </a:r>
            <a:endParaRPr lang="en-US" sz="2000" dirty="0"/>
          </a:p>
          <a:p>
            <a:pPr lvl="1">
              <a:buFont typeface="Wingdings" pitchFamily="2" charset="2"/>
              <a:buChar char="Ø"/>
            </a:pPr>
            <a:r>
              <a:rPr lang="en-US" dirty="0"/>
              <a:t>There shall be four members of the executive committee: The Chairperson, Vice Chairperson, Secretary and the vice secretary.</a:t>
            </a:r>
            <a:endParaRPr lang="en-US" sz="2000" dirty="0"/>
          </a:p>
          <a:p>
            <a:pPr lvl="1">
              <a:buFont typeface="Wingdings" pitchFamily="2" charset="2"/>
              <a:buChar char="Ø"/>
            </a:pPr>
            <a:r>
              <a:rPr lang="en-US" dirty="0"/>
              <a:t>The Chairperson shall sit on the Parish Pastoral Council.</a:t>
            </a:r>
            <a:endParaRPr lang="en-US" sz="1400" dirty="0"/>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t>OTHER FUNCTIONS OF THE BIBLICAL COMMITTEE</a:t>
            </a:r>
          </a:p>
        </p:txBody>
      </p:sp>
      <p:sp>
        <p:nvSpPr>
          <p:cNvPr id="3" name="Content Placeholder 2"/>
          <p:cNvSpPr>
            <a:spLocks noGrp="1"/>
          </p:cNvSpPr>
          <p:nvPr>
            <p:ph idx="1"/>
          </p:nvPr>
        </p:nvSpPr>
        <p:spPr/>
        <p:txBody>
          <a:bodyPr>
            <a:normAutofit fontScale="92500"/>
          </a:bodyPr>
          <a:lstStyle/>
          <a:p>
            <a:pPr marL="228600" lvl="4">
              <a:spcBef>
                <a:spcPts val="1000"/>
              </a:spcBef>
              <a:buFont typeface="Wingdings" pitchFamily="2" charset="2"/>
              <a:buChar char="Ø"/>
            </a:pPr>
            <a:r>
              <a:rPr lang="en-US" sz="2400" dirty="0"/>
              <a:t>To provide the Catholic faithful with the basic and correct understanding of the Bible;</a:t>
            </a:r>
          </a:p>
          <a:p>
            <a:pPr marL="228600" lvl="4">
              <a:spcBef>
                <a:spcPts val="1000"/>
              </a:spcBef>
              <a:buFont typeface="Wingdings" pitchFamily="2" charset="2"/>
              <a:buChar char="Ø"/>
            </a:pPr>
            <a:r>
              <a:rPr lang="en-US" sz="2400" dirty="0"/>
              <a:t>To enlighten the Catholic faithful on the authenticity of the Catholic faith based on the Bible and Tradition;</a:t>
            </a:r>
          </a:p>
          <a:p>
            <a:pPr marL="228600" lvl="4">
              <a:spcBef>
                <a:spcPts val="1000"/>
              </a:spcBef>
              <a:buFont typeface="Wingdings" pitchFamily="2" charset="2"/>
              <a:buChar char="Ø"/>
            </a:pPr>
            <a:r>
              <a:rPr lang="en-US" sz="2400" dirty="0"/>
              <a:t>To make the Catholic faithful aware of the science and Christian apologetics;</a:t>
            </a:r>
          </a:p>
          <a:p>
            <a:pPr marL="228600" lvl="4">
              <a:spcBef>
                <a:spcPts val="1000"/>
              </a:spcBef>
              <a:buFont typeface="Wingdings" pitchFamily="2" charset="2"/>
              <a:buChar char="Ø"/>
            </a:pPr>
            <a:r>
              <a:rPr lang="en-US" sz="2400" dirty="0"/>
              <a:t>To promote dialogue between faith and culture in the light of the Sacred Scriptures;</a:t>
            </a:r>
          </a:p>
          <a:p>
            <a:pPr marL="228600" lvl="4">
              <a:spcBef>
                <a:spcPts val="1000"/>
              </a:spcBef>
              <a:buFont typeface="Wingdings" pitchFamily="2" charset="2"/>
              <a:buChar char="Ø"/>
            </a:pPr>
            <a:r>
              <a:rPr lang="en-US" sz="2400" dirty="0"/>
              <a:t>To assist the Catholic faithful, appreciate the need to read Bible in their daily lives;</a:t>
            </a:r>
          </a:p>
          <a:p>
            <a:pPr marL="228600" lvl="4">
              <a:spcBef>
                <a:spcPts val="1000"/>
              </a:spcBef>
              <a:buFont typeface="Wingdings" pitchFamily="2" charset="2"/>
              <a:buChar char="Ø"/>
            </a:pPr>
            <a:r>
              <a:rPr lang="en-US" sz="2400" dirty="0"/>
              <a:t>To teach the Catholic faithful methods of praying with the Scriptures;</a:t>
            </a:r>
          </a:p>
          <a:p>
            <a:pPr marL="228600" lvl="4">
              <a:spcBef>
                <a:spcPts val="1000"/>
              </a:spcBef>
              <a:buFont typeface="Wingdings" pitchFamily="2" charset="2"/>
              <a:buChar char="Ø"/>
            </a:pPr>
            <a:r>
              <a:rPr lang="en-US" sz="2400" dirty="0"/>
              <a:t>To enlighten the faithful on Church documents on the Bible;</a:t>
            </a:r>
          </a:p>
          <a:p>
            <a:pPr marL="228600" lvl="4">
              <a:spcBef>
                <a:spcPts val="1000"/>
              </a:spcBef>
              <a:buFont typeface="Wingdings" pitchFamily="2" charset="2"/>
              <a:buChar char="Ø"/>
            </a:pPr>
            <a:r>
              <a:rPr lang="en-US" sz="2400" dirty="0"/>
              <a:t>To ensure that the Bible is at the centre of the life of the Church.</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SMALL CHRISTIAN COMMUNITIES (SCCs</a:t>
            </a:r>
            <a:endParaRPr lang="en-US" dirty="0"/>
          </a:p>
        </p:txBody>
      </p:sp>
      <p:sp>
        <p:nvSpPr>
          <p:cNvPr id="3" name="Content Placeholder 2"/>
          <p:cNvSpPr>
            <a:spLocks noGrp="1"/>
          </p:cNvSpPr>
          <p:nvPr>
            <p:ph idx="1"/>
          </p:nvPr>
        </p:nvSpPr>
        <p:spPr/>
        <p:txBody>
          <a:bodyPr>
            <a:normAutofit fontScale="92500" lnSpcReduction="20000"/>
          </a:bodyPr>
          <a:lstStyle/>
          <a:p>
            <a:pPr marL="228600" lvl="1">
              <a:spcBef>
                <a:spcPts val="1000"/>
              </a:spcBef>
              <a:buFont typeface="Wingdings" pitchFamily="2" charset="2"/>
              <a:buChar char="Ø"/>
            </a:pPr>
            <a:r>
              <a:rPr lang="en-US" dirty="0"/>
              <a:t>There is a</a:t>
            </a:r>
            <a:r>
              <a:rPr lang="en-US" b="1" dirty="0"/>
              <a:t> </a:t>
            </a:r>
            <a:r>
              <a:rPr lang="en-GB" dirty="0"/>
              <a:t>pastoral practice of Small Christian Communities (SCCs) in the Catholic Church in Africa. Every Parish is encouraged to form SCCs as a way of being Church. This is to be a pastoral priority in the Parish.</a:t>
            </a:r>
            <a:endParaRPr lang="en-US" sz="1800" dirty="0"/>
          </a:p>
          <a:p>
            <a:pPr marL="228600" lvl="1">
              <a:spcBef>
                <a:spcPts val="1000"/>
              </a:spcBef>
              <a:buFont typeface="Wingdings" pitchFamily="2" charset="2"/>
              <a:buChar char="Ø"/>
            </a:pPr>
            <a:r>
              <a:rPr lang="en-GB" dirty="0"/>
              <a:t>Small Christian Communities are an effective way of developing the mission dimension of the Church at the most local level and of making people feel that they are really part of the Church’s evangelising work.</a:t>
            </a:r>
            <a:endParaRPr lang="en-US" sz="1800" dirty="0"/>
          </a:p>
          <a:p>
            <a:pPr marL="228600" lvl="1">
              <a:spcBef>
                <a:spcPts val="1000"/>
              </a:spcBef>
              <a:buFont typeface="Wingdings" pitchFamily="2" charset="2"/>
              <a:buChar char="Ø"/>
            </a:pPr>
            <a:r>
              <a:rPr lang="en-GB" dirty="0"/>
              <a:t>Small Christian Communities are a Church called to become self-sustaining, self – propagating and self-ministering.</a:t>
            </a:r>
            <a:endParaRPr lang="en-US" sz="1800" dirty="0"/>
          </a:p>
          <a:p>
            <a:pPr marL="228600" lvl="1">
              <a:spcBef>
                <a:spcPts val="1000"/>
              </a:spcBef>
              <a:buFont typeface="Wingdings" pitchFamily="2" charset="2"/>
              <a:buChar char="Ø"/>
            </a:pPr>
            <a:r>
              <a:rPr lang="en-GB" dirty="0"/>
              <a:t>Small Christian Communities are not programs or projects but a way of life. There has never been a single but a variety of descriptions of a SCC. Some have described a SCC as a ‘Church in the neighbourhood’, or a ‘parish – based pastoral model of the Church that transforms the parish into a communion of communities and an instrument of evangelisation.’ </a:t>
            </a:r>
            <a:endParaRPr lang="en-US" sz="1800" dirty="0"/>
          </a:p>
          <a:p>
            <a:pPr marL="228600" lvl="1">
              <a:spcBef>
                <a:spcPts val="1000"/>
              </a:spcBef>
              <a:buFont typeface="Wingdings" pitchFamily="2" charset="2"/>
              <a:buChar char="Ø"/>
            </a:pPr>
            <a:r>
              <a:rPr lang="en-US" dirty="0"/>
              <a:t>The Baptismal unity is best expressed in the SCC as the Word of God is read, the Eucharist shared, prayers offered, and the poor taken care of. Here, daily life is shared.</a:t>
            </a:r>
            <a:endParaRPr lang="en-US" sz="18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PURPOSE OF SCC</a:t>
            </a:r>
          </a:p>
        </p:txBody>
      </p:sp>
      <p:sp>
        <p:nvSpPr>
          <p:cNvPr id="3" name="Content Placeholder 2"/>
          <p:cNvSpPr>
            <a:spLocks noGrp="1"/>
          </p:cNvSpPr>
          <p:nvPr>
            <p:ph idx="1"/>
          </p:nvPr>
        </p:nvSpPr>
        <p:spPr/>
        <p:txBody>
          <a:bodyPr/>
          <a:lstStyle/>
          <a:p>
            <a:pPr marL="228600" lvl="2">
              <a:spcBef>
                <a:spcPts val="1000"/>
              </a:spcBef>
              <a:buFont typeface="Wingdings" pitchFamily="2" charset="2"/>
              <a:buChar char="Ø"/>
            </a:pPr>
            <a:r>
              <a:rPr lang="en-GB" sz="3600" dirty="0"/>
              <a:t>To deepen the faith of all the People of God in the Parish.  </a:t>
            </a:r>
            <a:endParaRPr lang="en-US" sz="3600" dirty="0"/>
          </a:p>
          <a:p>
            <a:pPr marL="228600" lvl="2">
              <a:spcBef>
                <a:spcPts val="1000"/>
              </a:spcBef>
              <a:buFont typeface="Wingdings" pitchFamily="2" charset="2"/>
              <a:buChar char="Ø"/>
            </a:pPr>
            <a:r>
              <a:rPr lang="en-GB" sz="3600" dirty="0"/>
              <a:t>To help Christians become more responsible for their faith; to know and help one another both spiritually and materially.</a:t>
            </a:r>
            <a:endParaRPr lang="en-US" sz="3600" dirty="0"/>
          </a:p>
          <a:p>
            <a:pPr marL="228600" lvl="2">
              <a:spcBef>
                <a:spcPts val="1000"/>
              </a:spcBef>
              <a:buFont typeface="Wingdings" pitchFamily="2" charset="2"/>
              <a:buChar char="Ø"/>
            </a:pPr>
            <a:r>
              <a:rPr lang="en-GB" sz="3600" dirty="0"/>
              <a:t>To eliminate all forms of individualism, selfishness and self-centredness by promoting unity of all the People of the God. </a:t>
            </a:r>
            <a:endParaRPr lang="en-US" sz="3600" dirty="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0">
              <a:lnSpc>
                <a:spcPct val="90000"/>
              </a:lnSpc>
              <a:spcBef>
                <a:spcPct val="0"/>
              </a:spcBef>
            </a:pPr>
            <a:r>
              <a:rPr lang="en-US" sz="3600" b="1" dirty="0"/>
              <a:t>DUTIES OF THE LEADERS OF SCCS</a:t>
            </a:r>
            <a:endParaRPr lang="en-US" sz="3600" dirty="0"/>
          </a:p>
        </p:txBody>
      </p:sp>
      <p:sp>
        <p:nvSpPr>
          <p:cNvPr id="3" name="Content Placeholder 2"/>
          <p:cNvSpPr>
            <a:spLocks noGrp="1"/>
          </p:cNvSpPr>
          <p:nvPr>
            <p:ph idx="1"/>
          </p:nvPr>
        </p:nvSpPr>
        <p:spPr/>
        <p:txBody>
          <a:bodyPr>
            <a:normAutofit/>
          </a:bodyPr>
          <a:lstStyle/>
          <a:p>
            <a:pPr marL="228600" lvl="2">
              <a:spcBef>
                <a:spcPts val="1000"/>
              </a:spcBef>
              <a:buFont typeface="Wingdings" pitchFamily="2" charset="2"/>
              <a:buChar char="Ø"/>
            </a:pPr>
            <a:r>
              <a:rPr lang="en-US" dirty="0"/>
              <a:t>To organize and build the community into a family of God.</a:t>
            </a:r>
            <a:endParaRPr lang="en-US" sz="1600" dirty="0"/>
          </a:p>
          <a:p>
            <a:pPr marL="228600" lvl="2">
              <a:spcBef>
                <a:spcPts val="1000"/>
              </a:spcBef>
              <a:buFont typeface="Wingdings" pitchFamily="2" charset="2"/>
              <a:buChar char="Ø"/>
            </a:pPr>
            <a:r>
              <a:rPr lang="en-US" dirty="0"/>
              <a:t>To encourage all the members of the SCC to put into practice the evangelical values as espoused by Christ and the Church.</a:t>
            </a:r>
            <a:endParaRPr lang="en-US" sz="1600" dirty="0"/>
          </a:p>
          <a:p>
            <a:pPr marL="228600" lvl="2">
              <a:spcBef>
                <a:spcPts val="1000"/>
              </a:spcBef>
              <a:buFont typeface="Wingdings" pitchFamily="2" charset="2"/>
              <a:buChar char="Ø"/>
            </a:pPr>
            <a:r>
              <a:rPr lang="en-US" dirty="0"/>
              <a:t>To serve as representatives at the Parish Pastoral Council meetings and as a link with the Parish Priest.</a:t>
            </a:r>
            <a:endParaRPr lang="en-US" sz="1600" dirty="0"/>
          </a:p>
          <a:p>
            <a:pPr marL="228600" lvl="2">
              <a:spcBef>
                <a:spcPts val="1000"/>
              </a:spcBef>
              <a:buFont typeface="Wingdings" pitchFamily="2" charset="2"/>
              <a:buChar char="Ø"/>
            </a:pPr>
            <a:r>
              <a:rPr lang="en-US" dirty="0"/>
              <a:t>To encourage members to be witnesses in the society</a:t>
            </a:r>
            <a:endParaRPr lang="en-US" sz="1600" dirty="0"/>
          </a:p>
          <a:p>
            <a:pPr marL="228600" lvl="2">
              <a:spcBef>
                <a:spcPts val="1000"/>
              </a:spcBef>
              <a:buFont typeface="Wingdings" pitchFamily="2" charset="2"/>
              <a:buChar char="Ø"/>
            </a:pPr>
            <a:r>
              <a:rPr lang="en-US" b="1" dirty="0"/>
              <a:t>General Procedure for Meetings</a:t>
            </a:r>
            <a:endParaRPr lang="en-US" sz="1800" dirty="0"/>
          </a:p>
          <a:p>
            <a:pPr marL="685800" lvl="3">
              <a:spcBef>
                <a:spcPts val="1000"/>
              </a:spcBef>
              <a:buFont typeface="Wingdings" pitchFamily="2" charset="2"/>
              <a:buChar char="Ø"/>
            </a:pPr>
            <a:r>
              <a:rPr lang="en-US" dirty="0"/>
              <a:t>It is expected that SCCs meet at least twice a month and meetings should last for one and half hours only. One meeting can be dedicated to the Word of God and another to business matters of the Community. These meetings are to be held in homes on rotational basis. The aged and the sick who cannot attend can be visited thereafter or on any day appropriate. </a:t>
            </a:r>
            <a:endParaRPr lang="en-US" sz="1800" dirty="0"/>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2" algn="ctr" rtl="0">
              <a:lnSpc>
                <a:spcPct val="90000"/>
              </a:lnSpc>
              <a:spcBef>
                <a:spcPct val="0"/>
              </a:spcBef>
            </a:pPr>
            <a:r>
              <a:rPr lang="en-US" sz="2800" dirty="0"/>
              <a:t>THE FOUR CARDINAL ASPECTS OF THE SCC: </a:t>
            </a:r>
          </a:p>
        </p:txBody>
      </p:sp>
      <p:sp>
        <p:nvSpPr>
          <p:cNvPr id="3" name="Content Placeholder 2"/>
          <p:cNvSpPr>
            <a:spLocks noGrp="1"/>
          </p:cNvSpPr>
          <p:nvPr>
            <p:ph idx="1"/>
          </p:nvPr>
        </p:nvSpPr>
        <p:spPr/>
        <p:txBody>
          <a:bodyPr/>
          <a:lstStyle/>
          <a:p>
            <a:pPr marL="685800" lvl="3">
              <a:spcBef>
                <a:spcPts val="1000"/>
              </a:spcBef>
            </a:pPr>
            <a:r>
              <a:rPr lang="en-US" i="1" dirty="0"/>
              <a:t>Prayer</a:t>
            </a:r>
          </a:p>
          <a:p>
            <a:pPr marL="685800" lvl="3">
              <a:spcBef>
                <a:spcPts val="1000"/>
              </a:spcBef>
            </a:pPr>
            <a:r>
              <a:rPr lang="en-US" i="1" dirty="0"/>
              <a:t>Word of God</a:t>
            </a:r>
          </a:p>
          <a:p>
            <a:pPr marL="685800" lvl="3">
              <a:spcBef>
                <a:spcPts val="1000"/>
              </a:spcBef>
            </a:pPr>
            <a:r>
              <a:rPr lang="en-US" i="1" dirty="0"/>
              <a:t>Eucharist</a:t>
            </a:r>
            <a:r>
              <a:rPr lang="en-US" dirty="0"/>
              <a:t> </a:t>
            </a:r>
          </a:p>
          <a:p>
            <a:pPr marL="685800" lvl="3">
              <a:spcBef>
                <a:spcPts val="1000"/>
              </a:spcBef>
            </a:pPr>
            <a:r>
              <a:rPr lang="en-US" i="1" dirty="0"/>
              <a:t>Charity</a:t>
            </a:r>
            <a:endParaRPr lang="en-US" sz="1400" dirty="0"/>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SACRAMENTS</a:t>
            </a:r>
          </a:p>
        </p:txBody>
      </p:sp>
      <p:sp>
        <p:nvSpPr>
          <p:cNvPr id="3" name="Content Placeholder 2"/>
          <p:cNvSpPr>
            <a:spLocks noGrp="1"/>
          </p:cNvSpPr>
          <p:nvPr>
            <p:ph idx="1"/>
          </p:nvPr>
        </p:nvSpPr>
        <p:spPr/>
        <p:txBody>
          <a:bodyPr>
            <a:normAutofit lnSpcReduction="10000"/>
          </a:bodyPr>
          <a:lstStyle/>
          <a:p>
            <a:r>
              <a:rPr lang="en-US" dirty="0"/>
              <a:t>Baptism</a:t>
            </a:r>
          </a:p>
          <a:p>
            <a:pPr lvl="1"/>
            <a:r>
              <a:rPr lang="en-US" dirty="0"/>
              <a:t>Infant baptism</a:t>
            </a:r>
          </a:p>
          <a:p>
            <a:pPr lvl="1"/>
            <a:r>
              <a:rPr lang="en-US" dirty="0"/>
              <a:t>Adult baptism</a:t>
            </a:r>
          </a:p>
          <a:p>
            <a:pPr lvl="1"/>
            <a:r>
              <a:rPr lang="en-US" dirty="0"/>
              <a:t>Conditional baptism</a:t>
            </a:r>
          </a:p>
          <a:p>
            <a:r>
              <a:rPr lang="en-US" dirty="0"/>
              <a:t>Confirmations </a:t>
            </a:r>
          </a:p>
          <a:p>
            <a:r>
              <a:rPr lang="en-US" dirty="0"/>
              <a:t>Eucharist </a:t>
            </a:r>
          </a:p>
          <a:p>
            <a:r>
              <a:rPr lang="en-US" dirty="0"/>
              <a:t>Penance/Reconciliation</a:t>
            </a:r>
          </a:p>
          <a:p>
            <a:r>
              <a:rPr lang="en-US" dirty="0"/>
              <a:t>Anointing of the Sick</a:t>
            </a:r>
          </a:p>
          <a:p>
            <a:r>
              <a:rPr lang="en-US" dirty="0"/>
              <a:t>Marriage</a:t>
            </a:r>
          </a:p>
          <a:p>
            <a:r>
              <a:rPr lang="en-US"/>
              <a:t>Priesthood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B604B-92D8-438B-859F-200569AA84BC}"/>
              </a:ext>
            </a:extLst>
          </p:cNvPr>
          <p:cNvSpPr>
            <a:spLocks noGrp="1"/>
          </p:cNvSpPr>
          <p:nvPr>
            <p:ph type="title"/>
          </p:nvPr>
        </p:nvSpPr>
        <p:spPr/>
        <p:txBody>
          <a:bodyPr/>
          <a:lstStyle/>
          <a:p>
            <a:pPr algn="ctr"/>
            <a:r>
              <a:rPr lang="en-US" b="1" dirty="0"/>
              <a:t>CONTENT AND DYNAMISM OF THE GUIDE</a:t>
            </a:r>
          </a:p>
        </p:txBody>
      </p:sp>
      <p:sp>
        <p:nvSpPr>
          <p:cNvPr id="3" name="Content Placeholder 2">
            <a:extLst>
              <a:ext uri="{FF2B5EF4-FFF2-40B4-BE49-F238E27FC236}">
                <a16:creationId xmlns:a16="http://schemas.microsoft.com/office/drawing/2014/main" id="{B8C520CE-1BD4-4E8E-BF36-C4F472D9D49C}"/>
              </a:ext>
            </a:extLst>
          </p:cNvPr>
          <p:cNvSpPr>
            <a:spLocks noGrp="1"/>
          </p:cNvSpPr>
          <p:nvPr>
            <p:ph idx="1"/>
          </p:nvPr>
        </p:nvSpPr>
        <p:spPr/>
        <p:txBody>
          <a:bodyPr>
            <a:normAutofit lnSpcReduction="10000"/>
          </a:bodyPr>
          <a:lstStyle/>
          <a:p>
            <a:pPr marL="0" marR="0" indent="0" algn="just">
              <a:lnSpc>
                <a:spcPct val="107000"/>
              </a:lnSpc>
              <a:spcBef>
                <a:spcPts val="0"/>
              </a:spcBef>
              <a:spcAft>
                <a:spcPts val="800"/>
              </a:spcAft>
              <a:buNone/>
            </a:pPr>
            <a:r>
              <a:rPr lang="en-GB" sz="3000" dirty="0">
                <a:effectLst/>
                <a:latin typeface="Bookman Old Style" panose="02050604050505020204" pitchFamily="18" charset="0"/>
                <a:ea typeface="Calibri" panose="020F0502020204030204" pitchFamily="34" charset="0"/>
                <a:cs typeface="Times New Roman" panose="02020603050405020304" pitchFamily="18" charset="0"/>
              </a:rPr>
              <a:t>The Pastoral Guide contains laws and guidelines that oblige all the people both the clergy and laity of the Church in the Archdiocese of Lusaka. We recognise the fact that this Pastoral Guide will not be definitive and exhaustive but adequate for our coordination and collaboration in the service of God. It shall be subject to continuous revision and evaluation to respond to the changing times, circumstances and circumscriptions.</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361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91FDA-CD76-4008-AB51-AD595C6FDACA}"/>
              </a:ext>
            </a:extLst>
          </p:cNvPr>
          <p:cNvSpPr>
            <a:spLocks noGrp="1"/>
          </p:cNvSpPr>
          <p:nvPr>
            <p:ph type="title"/>
          </p:nvPr>
        </p:nvSpPr>
        <p:spPr/>
        <p:txBody>
          <a:bodyPr/>
          <a:lstStyle/>
          <a:p>
            <a:pPr algn="ctr"/>
            <a:r>
              <a:rPr lang="en-US" b="1" dirty="0"/>
              <a:t>HISTORY AND MISSION OF THE ADL</a:t>
            </a:r>
          </a:p>
        </p:txBody>
      </p:sp>
      <p:sp>
        <p:nvSpPr>
          <p:cNvPr id="3" name="Content Placeholder 2">
            <a:extLst>
              <a:ext uri="{FF2B5EF4-FFF2-40B4-BE49-F238E27FC236}">
                <a16:creationId xmlns:a16="http://schemas.microsoft.com/office/drawing/2014/main" id="{704EA503-0E60-4E4B-A63B-B2E0DAA27A55}"/>
              </a:ext>
            </a:extLst>
          </p:cNvPr>
          <p:cNvSpPr>
            <a:spLocks noGrp="1"/>
          </p:cNvSpPr>
          <p:nvPr>
            <p:ph idx="1"/>
          </p:nvPr>
        </p:nvSpPr>
        <p:spPr/>
        <p:txBody>
          <a:bodyPr>
            <a:normAutofit fontScale="77500" lnSpcReduction="20000"/>
          </a:bodyPr>
          <a:lstStyle/>
          <a:p>
            <a:pPr algn="just">
              <a:buFont typeface="Wingdings" panose="05000000000000000000" pitchFamily="2" charset="2"/>
              <a:buChar char="Ø"/>
            </a:pPr>
            <a:r>
              <a:rPr lang="en-US" sz="2800" dirty="0">
                <a:effectLst/>
                <a:latin typeface="Times New Roman" panose="02020603050405020304" pitchFamily="18" charset="0"/>
                <a:ea typeface="Calibri" panose="020F0502020204030204" pitchFamily="34" charset="0"/>
              </a:rPr>
              <a:t>After three unsuccessful attempts from </a:t>
            </a:r>
            <a:r>
              <a:rPr lang="en-US" sz="2800" b="1" dirty="0">
                <a:effectLst/>
                <a:latin typeface="Times New Roman" panose="02020603050405020304" pitchFamily="18" charset="0"/>
                <a:ea typeface="Calibri" panose="020F0502020204030204" pitchFamily="34" charset="0"/>
              </a:rPr>
              <a:t>1880 - 1883 </a:t>
            </a:r>
            <a:r>
              <a:rPr lang="en-US" sz="2800" dirty="0">
                <a:effectLst/>
                <a:latin typeface="Times New Roman" panose="02020603050405020304" pitchFamily="18" charset="0"/>
                <a:ea typeface="Calibri" panose="020F0502020204030204" pitchFamily="34" charset="0"/>
              </a:rPr>
              <a:t>to establish a mission in the Western Province of Zambia, Father Moreau and other Jesuit Fathers eventually managed to set up a mission station at </a:t>
            </a:r>
            <a:r>
              <a:rPr lang="en-US" sz="2800" dirty="0" err="1">
                <a:effectLst/>
                <a:latin typeface="Times New Roman" panose="02020603050405020304" pitchFamily="18" charset="0"/>
                <a:ea typeface="Calibri" panose="020F0502020204030204" pitchFamily="34" charset="0"/>
              </a:rPr>
              <a:t>Chikuni</a:t>
            </a:r>
            <a:r>
              <a:rPr lang="en-US" sz="2800" dirty="0">
                <a:effectLst/>
                <a:latin typeface="Times New Roman" panose="02020603050405020304" pitchFamily="18" charset="0"/>
                <a:ea typeface="Calibri" panose="020F0502020204030204" pitchFamily="34" charset="0"/>
              </a:rPr>
              <a:t> in Southern Province in </a:t>
            </a:r>
            <a:r>
              <a:rPr lang="en-US" sz="2800" b="1" dirty="0">
                <a:effectLst/>
                <a:latin typeface="Times New Roman" panose="02020603050405020304" pitchFamily="18" charset="0"/>
                <a:ea typeface="Calibri" panose="020F0502020204030204" pitchFamily="34" charset="0"/>
              </a:rPr>
              <a:t>1905</a:t>
            </a:r>
            <a:r>
              <a:rPr lang="en-US" sz="2800" dirty="0">
                <a:effectLst/>
                <a:latin typeface="Times New Roman" panose="02020603050405020304" pitchFamily="18" charset="0"/>
                <a:ea typeface="Calibri" panose="020F0502020204030204" pitchFamily="34" charset="0"/>
              </a:rPr>
              <a:t>. </a:t>
            </a:r>
          </a:p>
          <a:p>
            <a:pPr algn="just">
              <a:buFont typeface="Wingdings" panose="05000000000000000000" pitchFamily="2" charset="2"/>
              <a:buChar char="Ø"/>
            </a:pPr>
            <a:r>
              <a:rPr lang="en-US" sz="2800" dirty="0">
                <a:effectLst/>
                <a:latin typeface="Times New Roman" panose="02020603050405020304" pitchFamily="18" charset="0"/>
                <a:ea typeface="Calibri" panose="020F0502020204030204" pitchFamily="34" charset="0"/>
              </a:rPr>
              <a:t>In </a:t>
            </a:r>
            <a:r>
              <a:rPr lang="en-US" sz="2800" b="1" dirty="0">
                <a:effectLst/>
                <a:latin typeface="Times New Roman" panose="02020603050405020304" pitchFamily="18" charset="0"/>
                <a:ea typeface="Calibri" panose="020F0502020204030204" pitchFamily="34" charset="0"/>
              </a:rPr>
              <a:t>October 1905</a:t>
            </a:r>
            <a:r>
              <a:rPr lang="en-US" sz="2800" dirty="0">
                <a:effectLst/>
                <a:latin typeface="Times New Roman" panose="02020603050405020304" pitchFamily="18" charset="0"/>
                <a:ea typeface="Calibri" panose="020F0502020204030204" pitchFamily="34" charset="0"/>
              </a:rPr>
              <a:t>, Fr Julius </a:t>
            </a:r>
            <a:r>
              <a:rPr lang="en-US" sz="2800" dirty="0" err="1">
                <a:effectLst/>
                <a:latin typeface="Times New Roman" panose="02020603050405020304" pitchFamily="18" charset="0"/>
                <a:ea typeface="Calibri" panose="020F0502020204030204" pitchFamily="34" charset="0"/>
              </a:rPr>
              <a:t>Torrend</a:t>
            </a:r>
            <a:r>
              <a:rPr lang="en-US" sz="2800" dirty="0">
                <a:effectLst/>
                <a:latin typeface="Times New Roman" panose="02020603050405020304" pitchFamily="18" charset="0"/>
                <a:ea typeface="Calibri" panose="020F0502020204030204" pitchFamily="34" charset="0"/>
              </a:rPr>
              <a:t>, a French priest, started a mission station at </a:t>
            </a:r>
            <a:r>
              <a:rPr lang="en-US" sz="2800" dirty="0" err="1">
                <a:effectLst/>
                <a:latin typeface="Times New Roman" panose="02020603050405020304" pitchFamily="18" charset="0"/>
                <a:ea typeface="Calibri" panose="020F0502020204030204" pitchFamily="34" charset="0"/>
              </a:rPr>
              <a:t>Kasisi</a:t>
            </a:r>
            <a:r>
              <a:rPr lang="en-US" sz="2800" dirty="0">
                <a:effectLst/>
                <a:latin typeface="Times New Roman" panose="02020603050405020304" pitchFamily="18" charset="0"/>
                <a:ea typeface="Calibri" panose="020F0502020204030204" pitchFamily="34" charset="0"/>
              </a:rPr>
              <a:t>, in Lusaka Province.  </a:t>
            </a:r>
          </a:p>
          <a:p>
            <a:pPr algn="just">
              <a:buFont typeface="Wingdings" panose="05000000000000000000" pitchFamily="2" charset="2"/>
              <a:buChar char="Ø"/>
            </a:pPr>
            <a:r>
              <a:rPr lang="en-US" sz="2800" dirty="0">
                <a:effectLst/>
                <a:latin typeface="Times New Roman" panose="02020603050405020304" pitchFamily="18" charset="0"/>
                <a:ea typeface="Calibri" panose="020F0502020204030204" pitchFamily="34" charset="0"/>
              </a:rPr>
              <a:t>The whole of this territory administratively belonged to the Zambezi mission whose headquarters were in Salisbury (now Harare in Zimbabwe). </a:t>
            </a:r>
          </a:p>
          <a:p>
            <a:pPr algn="just">
              <a:buFont typeface="Wingdings" panose="05000000000000000000" pitchFamily="2" charset="2"/>
              <a:buChar char="Ø"/>
            </a:pPr>
            <a:r>
              <a:rPr lang="en-US" sz="2800" dirty="0">
                <a:effectLst/>
                <a:latin typeface="Times New Roman" panose="02020603050405020304" pitchFamily="18" charset="0"/>
                <a:ea typeface="Calibri" panose="020F0502020204030204" pitchFamily="34" charset="0"/>
              </a:rPr>
              <a:t>In </a:t>
            </a:r>
            <a:r>
              <a:rPr lang="en-US" sz="2800" b="1" dirty="0">
                <a:effectLst/>
                <a:latin typeface="Times New Roman" panose="02020603050405020304" pitchFamily="18" charset="0"/>
                <a:ea typeface="Calibri" panose="020F0502020204030204" pitchFamily="34" charset="0"/>
              </a:rPr>
              <a:t>1927 </a:t>
            </a:r>
            <a:r>
              <a:rPr lang="en-US" sz="2800" dirty="0">
                <a:effectLst/>
                <a:latin typeface="Times New Roman" panose="02020603050405020304" pitchFamily="18" charset="0"/>
                <a:ea typeface="Calibri" panose="020F0502020204030204" pitchFamily="34" charset="0"/>
              </a:rPr>
              <a:t>the whole southern part of Zambia was established as the Prefecture Apostolic of Broken Hill (now </a:t>
            </a:r>
            <a:r>
              <a:rPr lang="en-US" sz="2800" dirty="0" err="1">
                <a:effectLst/>
                <a:latin typeface="Times New Roman" panose="02020603050405020304" pitchFamily="18" charset="0"/>
                <a:ea typeface="Calibri" panose="020F0502020204030204" pitchFamily="34" charset="0"/>
              </a:rPr>
              <a:t>Kabwe</a:t>
            </a:r>
            <a:r>
              <a:rPr lang="en-US" sz="2800" dirty="0">
                <a:effectLst/>
                <a:latin typeface="Times New Roman" panose="02020603050405020304" pitchFamily="18" charset="0"/>
                <a:ea typeface="Calibri" panose="020F0502020204030204" pitchFamily="34" charset="0"/>
              </a:rPr>
              <a:t>) under Fr Bruno </a:t>
            </a:r>
            <a:r>
              <a:rPr lang="en-US" sz="2800" dirty="0" err="1">
                <a:effectLst/>
                <a:latin typeface="Times New Roman" panose="02020603050405020304" pitchFamily="18" charset="0"/>
                <a:ea typeface="Calibri" panose="020F0502020204030204" pitchFamily="34" charset="0"/>
              </a:rPr>
              <a:t>Wolnik</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sj</a:t>
            </a:r>
            <a:r>
              <a:rPr lang="en-US" sz="2800" dirty="0">
                <a:effectLst/>
                <a:latin typeface="Times New Roman" panose="02020603050405020304" pitchFamily="18" charset="0"/>
                <a:ea typeface="Calibri" panose="020F0502020204030204" pitchFamily="34" charset="0"/>
              </a:rPr>
              <a:t>, as the Prefect Apostolic. </a:t>
            </a:r>
          </a:p>
          <a:p>
            <a:pPr algn="just">
              <a:buFont typeface="Wingdings" panose="05000000000000000000" pitchFamily="2" charset="2"/>
              <a:buChar char="Ø"/>
            </a:pPr>
            <a:r>
              <a:rPr lang="en-US" sz="2800" dirty="0">
                <a:effectLst/>
                <a:latin typeface="Times New Roman" panose="02020603050405020304" pitchFamily="18" charset="0"/>
                <a:ea typeface="Calibri" panose="020F0502020204030204" pitchFamily="34" charset="0"/>
              </a:rPr>
              <a:t>It is from this, that in </a:t>
            </a:r>
            <a:r>
              <a:rPr lang="en-US" sz="2800" b="1" dirty="0">
                <a:effectLst/>
                <a:latin typeface="Times New Roman" panose="02020603050405020304" pitchFamily="18" charset="0"/>
                <a:ea typeface="Calibri" panose="020F0502020204030204" pitchFamily="34" charset="0"/>
              </a:rPr>
              <a:t>1936</a:t>
            </a:r>
            <a:r>
              <a:rPr lang="en-US" sz="2800" dirty="0">
                <a:effectLst/>
                <a:latin typeface="Times New Roman" panose="02020603050405020304" pitchFamily="18" charset="0"/>
                <a:ea typeface="Calibri" panose="020F0502020204030204" pitchFamily="34" charset="0"/>
              </a:rPr>
              <a:t> the Prefecture Apostolic of Livingstone was detached. </a:t>
            </a:r>
          </a:p>
          <a:p>
            <a:pPr algn="just">
              <a:buFont typeface="Wingdings" panose="05000000000000000000" pitchFamily="2" charset="2"/>
              <a:buChar char="Ø"/>
            </a:pPr>
            <a:r>
              <a:rPr lang="en-US" sz="2800" dirty="0">
                <a:effectLst/>
                <a:latin typeface="Times New Roman" panose="02020603050405020304" pitchFamily="18" charset="0"/>
                <a:ea typeface="Calibri" panose="020F0502020204030204" pitchFamily="34" charset="0"/>
              </a:rPr>
              <a:t>Later in </a:t>
            </a:r>
            <a:r>
              <a:rPr lang="en-US" sz="2800" b="1" dirty="0">
                <a:effectLst/>
                <a:latin typeface="Times New Roman" panose="02020603050405020304" pitchFamily="18" charset="0"/>
                <a:ea typeface="Calibri" panose="020F0502020204030204" pitchFamily="34" charset="0"/>
              </a:rPr>
              <a:t>1938,</a:t>
            </a:r>
            <a:r>
              <a:rPr lang="en-US" sz="2800" dirty="0">
                <a:effectLst/>
                <a:latin typeface="Times New Roman" panose="02020603050405020304" pitchFamily="18" charset="0"/>
                <a:ea typeface="Calibri" panose="020F0502020204030204" pitchFamily="34" charset="0"/>
              </a:rPr>
              <a:t> the Prefecture Apostolic of Ndola was also detached. </a:t>
            </a:r>
          </a:p>
          <a:p>
            <a:pPr algn="just">
              <a:buFont typeface="Wingdings" panose="05000000000000000000" pitchFamily="2" charset="2"/>
              <a:buChar char="Ø"/>
            </a:pPr>
            <a:r>
              <a:rPr lang="en-US" sz="2800" dirty="0">
                <a:effectLst/>
                <a:latin typeface="Times New Roman" panose="02020603050405020304" pitchFamily="18" charset="0"/>
                <a:ea typeface="Calibri" panose="020F0502020204030204" pitchFamily="34" charset="0"/>
              </a:rPr>
              <a:t>In </a:t>
            </a:r>
            <a:r>
              <a:rPr lang="en-US" sz="2800" b="1" dirty="0">
                <a:effectLst/>
                <a:latin typeface="Times New Roman" panose="02020603050405020304" pitchFamily="18" charset="0"/>
                <a:ea typeface="Calibri" panose="020F0502020204030204" pitchFamily="34" charset="0"/>
              </a:rPr>
              <a:t>1946</a:t>
            </a:r>
            <a:r>
              <a:rPr lang="en-US" sz="2800" dirty="0">
                <a:effectLst/>
                <a:latin typeface="Times New Roman" panose="02020603050405020304" pitchFamily="18" charset="0"/>
                <a:ea typeface="Calibri" panose="020F0502020204030204" pitchFamily="34" charset="0"/>
              </a:rPr>
              <a:t> the headquarters of the Prefecture were transferred from Broken Hill to Lusaka, and its name changed to the Prefecture Apostolic of Lusaka. </a:t>
            </a:r>
            <a:endParaRPr lang="en-US" dirty="0"/>
          </a:p>
        </p:txBody>
      </p:sp>
    </p:spTree>
    <p:extLst>
      <p:ext uri="{BB962C8B-B14F-4D97-AF65-F5344CB8AC3E}">
        <p14:creationId xmlns:p14="http://schemas.microsoft.com/office/powerpoint/2010/main" val="1382829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195D6-BE21-4560-A733-C40196078961}"/>
              </a:ext>
            </a:extLst>
          </p:cNvPr>
          <p:cNvSpPr>
            <a:spLocks noGrp="1"/>
          </p:cNvSpPr>
          <p:nvPr>
            <p:ph type="title"/>
          </p:nvPr>
        </p:nvSpPr>
        <p:spPr/>
        <p:txBody>
          <a:bodyPr/>
          <a:lstStyle/>
          <a:p>
            <a:pPr algn="ctr"/>
            <a:r>
              <a:rPr lang="en-US" b="1" dirty="0"/>
              <a:t>THE BECOMING OF THE ADL</a:t>
            </a:r>
          </a:p>
        </p:txBody>
      </p:sp>
      <p:sp>
        <p:nvSpPr>
          <p:cNvPr id="3" name="Content Placeholder 2">
            <a:extLst>
              <a:ext uri="{FF2B5EF4-FFF2-40B4-BE49-F238E27FC236}">
                <a16:creationId xmlns:a16="http://schemas.microsoft.com/office/drawing/2014/main" id="{627AA9DA-FFA9-4534-A656-6A691F9277E6}"/>
              </a:ext>
            </a:extLst>
          </p:cNvPr>
          <p:cNvSpPr>
            <a:spLocks noGrp="1"/>
          </p:cNvSpPr>
          <p:nvPr>
            <p:ph idx="1"/>
          </p:nvPr>
        </p:nvSpPr>
        <p:spPr/>
        <p:txBody>
          <a:bodyPr>
            <a:normAutofit fontScale="85000" lnSpcReduction="10000"/>
          </a:bodyPr>
          <a:lstStyle/>
          <a:p>
            <a:pPr marL="685800" marR="0" indent="-457200" algn="just">
              <a:lnSpc>
                <a:spcPct val="115000"/>
              </a:lnSpc>
              <a:spcBef>
                <a:spcPts val="0"/>
              </a:spcBef>
              <a:spcAft>
                <a:spcPts val="0"/>
              </a:spcAft>
              <a:buFont typeface="Wingdings" panose="05000000000000000000" pitchFamily="2" charset="2"/>
              <a:buChar char="Ø"/>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In 1950 the Prefecture was raised to the status of the Vicariate Apostolic with Fr Adam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Kozlowiecki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SJ, as its Vicar Apostolic. </a:t>
            </a:r>
          </a:p>
          <a:p>
            <a:pPr marL="685800" marR="0" indent="-457200" algn="just">
              <a:lnSpc>
                <a:spcPct val="115000"/>
              </a:lnSpc>
              <a:spcBef>
                <a:spcPts val="0"/>
              </a:spcBef>
              <a:spcAft>
                <a:spcPts val="0"/>
              </a:spcAft>
              <a:buFont typeface="Wingdings" panose="05000000000000000000" pitchFamily="2" charset="2"/>
              <a:buChar char="Ø"/>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On 25</a:t>
            </a:r>
            <a:r>
              <a:rPr lang="en-US" sz="2800" baseline="30000" dirty="0">
                <a:effectLst/>
                <a:latin typeface="Times New Roman" panose="02020603050405020304" pitchFamily="18" charset="0"/>
                <a:ea typeface="Calibri" panose="020F0502020204030204" pitchFamily="34" charset="0"/>
                <a:cs typeface="Times New Roman" panose="02020603050405020304" pitchFamily="18" charset="0"/>
              </a:rPr>
              <a:t>th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April 1959, the hierarchy was established in Zambia. The Vicariate Apostolic of Lusaka became the Archdiocese of Lusaka with the Vicar Apostolic Mons. Adam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Kozlowiecki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SJ becoming its first Archbishop. </a:t>
            </a:r>
          </a:p>
          <a:p>
            <a:pPr marL="685800" marR="0" indent="-457200" algn="just">
              <a:lnSpc>
                <a:spcPct val="115000"/>
              </a:lnSpc>
              <a:spcBef>
                <a:spcPts val="0"/>
              </a:spcBef>
              <a:spcAft>
                <a:spcPts val="0"/>
              </a:spcAft>
              <a:buFont typeface="Wingdings" panose="05000000000000000000" pitchFamily="2" charset="2"/>
              <a:buChar char="Ø"/>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 other partition of the territory of the archdiocese of Lusaka was effected in 1962 when the territory of the Southern Province, previously part of the Archdiocese of Lusaka was erected to a separate Diocese, called the Diocese of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Monze</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685800" marR="0" indent="-457200" algn="just">
              <a:lnSpc>
                <a:spcPct val="115000"/>
              </a:lnSpc>
              <a:spcBef>
                <a:spcPts val="0"/>
              </a:spcBef>
              <a:spcAft>
                <a:spcPts val="0"/>
              </a:spcAft>
              <a:buFont typeface="Wingdings" panose="05000000000000000000" pitchFamily="2" charset="2"/>
              <a:buChar char="Ø"/>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 last partition of the territory of the Archdiocese of Lusaka took place in 2011 when the Diocese of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Kabwe</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was created.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10878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FD7A5-7241-4CE9-9044-8411A7BBF2DF}"/>
              </a:ext>
            </a:extLst>
          </p:cNvPr>
          <p:cNvSpPr>
            <a:spLocks noGrp="1"/>
          </p:cNvSpPr>
          <p:nvPr>
            <p:ph type="title"/>
          </p:nvPr>
        </p:nvSpPr>
        <p:spPr/>
        <p:txBody>
          <a:bodyPr/>
          <a:lstStyle/>
          <a:p>
            <a:pPr algn="ctr"/>
            <a:r>
              <a:rPr lang="en-US" b="1" dirty="0"/>
              <a:t>ARCHBISHOPS OF LUSAKA</a:t>
            </a:r>
          </a:p>
        </p:txBody>
      </p:sp>
      <p:sp>
        <p:nvSpPr>
          <p:cNvPr id="3" name="Content Placeholder 2">
            <a:extLst>
              <a:ext uri="{FF2B5EF4-FFF2-40B4-BE49-F238E27FC236}">
                <a16:creationId xmlns:a16="http://schemas.microsoft.com/office/drawing/2014/main" id="{BB2547EB-BC02-4400-9868-D3356164139D}"/>
              </a:ext>
            </a:extLst>
          </p:cNvPr>
          <p:cNvSpPr>
            <a:spLocks noGrp="1"/>
          </p:cNvSpPr>
          <p:nvPr>
            <p:ph idx="1"/>
          </p:nvPr>
        </p:nvSpPr>
        <p:spPr/>
        <p:txBody>
          <a:bodyPr>
            <a:normAutofit fontScale="92500" lnSpcReduction="10000"/>
          </a:bodyPr>
          <a:lstStyle/>
          <a:p>
            <a:pPr marL="685800" indent="-457200" algn="just">
              <a:lnSpc>
                <a:spcPct val="115000"/>
              </a:lnSpc>
              <a:spcBef>
                <a:spcPts val="0"/>
              </a:spcBef>
              <a:buFont typeface="Wingdings" panose="05000000000000000000" pitchFamily="2" charset="2"/>
              <a:buChar char="Ø"/>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1959 to 1969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Archbishop Adam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Kozlowiecki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SJ </a:t>
            </a:r>
          </a:p>
          <a:p>
            <a:pPr marL="685800" indent="-457200" algn="just">
              <a:lnSpc>
                <a:spcPct val="115000"/>
              </a:lnSpc>
              <a:spcBef>
                <a:spcPts val="0"/>
              </a:spcBef>
              <a:buFont typeface="Wingdings" panose="05000000000000000000" pitchFamily="2" charset="2"/>
              <a:buChar char="Ø"/>
            </a:pPr>
            <a:r>
              <a:rPr lang="en-US" b="1" dirty="0">
                <a:latin typeface="Times New Roman" panose="02020603050405020304" pitchFamily="18" charset="0"/>
                <a:ea typeface="Calibri" panose="020F0502020204030204" pitchFamily="34" charset="0"/>
                <a:cs typeface="Times New Roman" panose="02020603050405020304" pitchFamily="18" charset="0"/>
              </a:rPr>
              <a:t>1969 to 1982  </a:t>
            </a:r>
            <a:r>
              <a:rPr lang="en-US" dirty="0">
                <a:latin typeface="Times New Roman" panose="02020603050405020304" pitchFamily="18" charset="0"/>
                <a:ea typeface="Calibri" panose="020F0502020204030204" pitchFamily="34" charset="0"/>
                <a:cs typeface="Times New Roman" panose="02020603050405020304" pitchFamily="18" charset="0"/>
              </a:rPr>
              <a:t>Archbishop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Emmanuel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Milingo</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685800" indent="-457200" algn="just">
              <a:lnSpc>
                <a:spcPct val="115000"/>
              </a:lnSpc>
              <a:spcBef>
                <a:spcPts val="0"/>
              </a:spcBef>
              <a:buFont typeface="Wingdings" panose="05000000000000000000" pitchFamily="2" charset="2"/>
              <a:buChar char="Ø"/>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1982 to 1984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Archbishop Elias Mutale of the Archdiocese of Kasama, was its Apostolic Administrator. </a:t>
            </a:r>
          </a:p>
          <a:p>
            <a:pPr marL="685800" indent="-457200" algn="just">
              <a:lnSpc>
                <a:spcPct val="115000"/>
              </a:lnSpc>
              <a:spcBef>
                <a:spcPts val="0"/>
              </a:spcBef>
              <a:buFont typeface="Wingdings" panose="05000000000000000000" pitchFamily="2" charset="2"/>
              <a:buChar char="Ø"/>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January 1984 to 15</a:t>
            </a:r>
            <a:r>
              <a:rPr lang="en-US" sz="2800" b="1" baseline="30000" dirty="0">
                <a:effectLst/>
                <a:latin typeface="Times New Roman" panose="02020603050405020304" pitchFamily="18" charset="0"/>
                <a:ea typeface="Calibri" panose="020F0502020204030204" pitchFamily="34" charset="0"/>
                <a:cs typeface="Times New Roman" panose="02020603050405020304" pitchFamily="18" charset="0"/>
              </a:rPr>
              <a:t>th</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 March 1997</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Archbishop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Adrian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Mung’andu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685800" indent="-457200" algn="just">
              <a:lnSpc>
                <a:spcPct val="115000"/>
              </a:lnSpc>
              <a:spcBef>
                <a:spcPts val="0"/>
              </a:spcBef>
              <a:buFont typeface="Wingdings" panose="05000000000000000000" pitchFamily="2" charset="2"/>
              <a:buChar char="Ø"/>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15</a:t>
            </a:r>
            <a:r>
              <a:rPr lang="en-US" sz="2800" b="1" baseline="30000" dirty="0">
                <a:effectLst/>
                <a:latin typeface="Times New Roman" panose="02020603050405020304" pitchFamily="18" charset="0"/>
                <a:ea typeface="Calibri" panose="020F0502020204030204" pitchFamily="34" charset="0"/>
                <a:cs typeface="Times New Roman" panose="02020603050405020304" pitchFamily="18" charset="0"/>
              </a:rPr>
              <a:t>th</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 March 1997 to 28</a:t>
            </a:r>
            <a:r>
              <a:rPr lang="en-US" sz="2800" b="1" baseline="30000" dirty="0">
                <a:effectLst/>
                <a:latin typeface="Times New Roman" panose="02020603050405020304" pitchFamily="18" charset="0"/>
                <a:ea typeface="Calibri" panose="020F0502020204030204" pitchFamily="34" charset="0"/>
                <a:cs typeface="Times New Roman" panose="02020603050405020304" pitchFamily="18" charset="0"/>
              </a:rPr>
              <a:t>th</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 October 2006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Archbishop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Medardo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Mazombwe</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685800" indent="-457200" algn="just">
              <a:lnSpc>
                <a:spcPct val="115000"/>
              </a:lnSpc>
              <a:spcBef>
                <a:spcPts val="0"/>
              </a:spcBef>
              <a:buFont typeface="Wingdings" panose="05000000000000000000" pitchFamily="2" charset="2"/>
              <a:buChar char="Ø"/>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28</a:t>
            </a:r>
            <a:r>
              <a:rPr lang="en-US" sz="2800" b="1" baseline="30000" dirty="0">
                <a:effectLst/>
                <a:latin typeface="Times New Roman" panose="02020603050405020304" pitchFamily="18" charset="0"/>
                <a:ea typeface="Calibri" panose="020F0502020204030204" pitchFamily="34" charset="0"/>
                <a:cs typeface="Times New Roman" panose="02020603050405020304" pitchFamily="18" charset="0"/>
              </a:rPr>
              <a:t>th</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 October, 2006 to 18</a:t>
            </a:r>
            <a:r>
              <a:rPr lang="en-US" sz="2800" b="1" baseline="30000" dirty="0">
                <a:effectLst/>
                <a:latin typeface="Times New Roman" panose="02020603050405020304" pitchFamily="18" charset="0"/>
                <a:ea typeface="Calibri" panose="020F0502020204030204" pitchFamily="34" charset="0"/>
                <a:cs typeface="Times New Roman" panose="02020603050405020304" pitchFamily="18" charset="0"/>
              </a:rPr>
              <a:t>th</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 April 2018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Archbishop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Teleshore</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G.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Mpundu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685800" indent="-457200" algn="just">
              <a:lnSpc>
                <a:spcPct val="115000"/>
              </a:lnSpc>
              <a:spcBef>
                <a:spcPts val="0"/>
              </a:spcBef>
              <a:buFont typeface="Wingdings" panose="05000000000000000000" pitchFamily="2" charset="2"/>
              <a:buChar char="Ø"/>
            </a:pPr>
            <a:r>
              <a:rPr lang="en-US" b="1" dirty="0">
                <a:latin typeface="Times New Roman" panose="02020603050405020304" pitchFamily="18" charset="0"/>
                <a:ea typeface="Calibri" panose="020F0502020204030204" pitchFamily="34" charset="0"/>
                <a:cs typeface="Times New Roman" panose="02020603050405020304" pitchFamily="18" charset="0"/>
              </a:rPr>
              <a:t>18</a:t>
            </a:r>
            <a:r>
              <a:rPr lang="en-US" b="1" baseline="30000" dirty="0">
                <a:latin typeface="Times New Roman" panose="02020603050405020304" pitchFamily="18" charset="0"/>
                <a:ea typeface="Calibri" panose="020F0502020204030204" pitchFamily="34" charset="0"/>
                <a:cs typeface="Times New Roman" panose="02020603050405020304" pitchFamily="18" charset="0"/>
              </a:rPr>
              <a:t>th</a:t>
            </a:r>
            <a:r>
              <a:rPr lang="en-US" b="1" dirty="0">
                <a:latin typeface="Times New Roman" panose="02020603050405020304" pitchFamily="18" charset="0"/>
                <a:ea typeface="Calibri" panose="020F0502020204030204" pitchFamily="34" charset="0"/>
                <a:cs typeface="Times New Roman" panose="02020603050405020304" pitchFamily="18" charset="0"/>
              </a:rPr>
              <a:t> April</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 2018 to date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Archbishop Alick Banda</a:t>
            </a:r>
            <a:endParaRPr lang="en-US" dirty="0"/>
          </a:p>
        </p:txBody>
      </p:sp>
    </p:spTree>
    <p:extLst>
      <p:ext uri="{BB962C8B-B14F-4D97-AF65-F5344CB8AC3E}">
        <p14:creationId xmlns:p14="http://schemas.microsoft.com/office/powerpoint/2010/main" val="111146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CCCD4-1047-4A9A-8788-158DE3D00DC0}"/>
              </a:ext>
            </a:extLst>
          </p:cNvPr>
          <p:cNvSpPr>
            <a:spLocks noGrp="1"/>
          </p:cNvSpPr>
          <p:nvPr>
            <p:ph type="title"/>
          </p:nvPr>
        </p:nvSpPr>
        <p:spPr/>
        <p:txBody>
          <a:bodyPr/>
          <a:lstStyle/>
          <a:p>
            <a:pPr algn="ctr"/>
            <a:r>
              <a:rPr kumimoji="0" lang="en-US" sz="44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Mission, Vision and Core Values</a:t>
            </a:r>
            <a:endParaRPr lang="en-US" dirty="0"/>
          </a:p>
        </p:txBody>
      </p:sp>
      <p:sp>
        <p:nvSpPr>
          <p:cNvPr id="3" name="Content Placeholder 2">
            <a:extLst>
              <a:ext uri="{FF2B5EF4-FFF2-40B4-BE49-F238E27FC236}">
                <a16:creationId xmlns:a16="http://schemas.microsoft.com/office/drawing/2014/main" id="{071D3FEC-4632-4630-B08A-AC3039BF8C76}"/>
              </a:ext>
            </a:extLst>
          </p:cNvPr>
          <p:cNvSpPr>
            <a:spLocks noGrp="1"/>
          </p:cNvSpPr>
          <p:nvPr>
            <p:ph sz="half" idx="1"/>
          </p:nvPr>
        </p:nvSpPr>
        <p:spPr/>
        <p:txBody>
          <a:bodyPr>
            <a:noAutofit/>
          </a:bodyPr>
          <a:lstStyle/>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Ø"/>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The Mission Statement </a:t>
            </a:r>
          </a:p>
          <a:p>
            <a:pPr marL="685800" marR="0" lvl="1" indent="-228600" algn="just" defTabSz="914400" rtl="0" eaLnBrk="1" fontAlgn="auto" latinLnBrk="0" hangingPunct="1">
              <a:lnSpc>
                <a:spcPct val="90000"/>
              </a:lnSpc>
              <a:spcBef>
                <a:spcPts val="500"/>
              </a:spcBef>
              <a:spcAft>
                <a:spcPts val="0"/>
              </a:spcAft>
              <a:buClrTx/>
              <a:buSzTx/>
              <a:buFont typeface="Wingdings" panose="05000000000000000000" pitchFamily="2" charset="2"/>
              <a:buChar char="Ø"/>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To grow and bring all the people, ever closer to God through</a:t>
            </a:r>
            <a:r>
              <a:rPr kumimoji="0" lang="en-US" b="0" i="0" u="none" strike="noStrike" kern="1200" cap="none" spc="0" normalizeH="0" noProof="0" dirty="0">
                <a:ln>
                  <a:noFill/>
                </a:ln>
                <a:solidFill>
                  <a:prstClr val="black"/>
                </a:solidFill>
                <a:effectLst/>
                <a:uLnTx/>
                <a:uFillTx/>
                <a:latin typeface="Calibri" panose="020F0502020204030204"/>
                <a:ea typeface="+mn-ea"/>
                <a:cs typeface="+mn-cs"/>
              </a:rPr>
              <a:t> </a:t>
            </a:r>
          </a:p>
          <a:p>
            <a:pPr lvl="2" algn="just">
              <a:buFont typeface="Wingdings" panose="05000000000000000000" pitchFamily="2" charset="2"/>
              <a:buChar char="Ø"/>
              <a:defRPr/>
            </a:pPr>
            <a:r>
              <a:rPr lang="en-US" baseline="0" dirty="0">
                <a:solidFill>
                  <a:prstClr val="black"/>
                </a:solidFill>
                <a:latin typeface="Calibri" panose="020F0502020204030204"/>
              </a:rPr>
              <a:t>Holy</a:t>
            </a:r>
            <a:r>
              <a:rPr lang="en-US" dirty="0">
                <a:solidFill>
                  <a:prstClr val="black"/>
                </a:solidFill>
                <a:latin typeface="Calibri" panose="020F0502020204030204"/>
              </a:rPr>
              <a:t> Sacraments</a:t>
            </a:r>
          </a:p>
          <a:p>
            <a:pPr lvl="2" algn="just">
              <a:buFont typeface="Wingdings" panose="05000000000000000000" pitchFamily="2" charset="2"/>
              <a:buChar char="Ø"/>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Integral Evangelization</a:t>
            </a:r>
          </a:p>
          <a:p>
            <a:pPr lvl="2" algn="just">
              <a:buFont typeface="Wingdings" panose="05000000000000000000" pitchFamily="2" charset="2"/>
              <a:buChar char="Ø"/>
              <a:defRPr/>
            </a:pPr>
            <a:r>
              <a:rPr lang="en-US" dirty="0">
                <a:solidFill>
                  <a:prstClr val="black"/>
                </a:solidFill>
                <a:latin typeface="Calibri" panose="020F0502020204030204"/>
              </a:rPr>
              <a:t>Spiritual Exercises</a:t>
            </a:r>
          </a:p>
          <a:p>
            <a:pPr lvl="2" algn="just">
              <a:buFont typeface="Wingdings" panose="05000000000000000000" pitchFamily="2" charset="2"/>
              <a:buChar char="Ø"/>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Effective resource use</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Ø"/>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The Vision </a:t>
            </a:r>
          </a:p>
          <a:p>
            <a:pPr marL="685800" marR="0" lvl="1" indent="-228600" algn="just" defTabSz="914400" rtl="0" eaLnBrk="1" fontAlgn="auto" latinLnBrk="0" hangingPunct="1">
              <a:lnSpc>
                <a:spcPct val="90000"/>
              </a:lnSpc>
              <a:spcBef>
                <a:spcPts val="500"/>
              </a:spcBef>
              <a:spcAft>
                <a:spcPts val="0"/>
              </a:spcAft>
              <a:buClrTx/>
              <a:buSzTx/>
              <a:buFont typeface="Wingdings" panose="05000000000000000000" pitchFamily="2" charset="2"/>
              <a:buChar char="Ø"/>
              <a:tabLst/>
              <a:defRPr/>
            </a:pPr>
            <a:r>
              <a:rPr kumimoji="0" lang="en-US" sz="2000" b="0" i="0" u="none" strike="noStrike" kern="1200" cap="none" spc="0" normalizeH="0" baseline="0" noProof="0" dirty="0">
                <a:ln>
                  <a:noFill/>
                </a:ln>
                <a:solidFill>
                  <a:prstClr val="black"/>
                </a:solidFill>
                <a:effectLst/>
                <a:uLnTx/>
                <a:uFillTx/>
                <a:latin typeface="Calibri" panose="020F0502020204030204"/>
              </a:rPr>
              <a:t>A United Archdiocese, </a:t>
            </a:r>
          </a:p>
          <a:p>
            <a:pPr marL="685800" marR="0" lvl="1" indent="-228600" algn="just" defTabSz="914400" rtl="0" eaLnBrk="1" fontAlgn="auto" latinLnBrk="0" hangingPunct="1">
              <a:lnSpc>
                <a:spcPct val="90000"/>
              </a:lnSpc>
              <a:spcBef>
                <a:spcPts val="500"/>
              </a:spcBef>
              <a:spcAft>
                <a:spcPts val="0"/>
              </a:spcAft>
              <a:buClrTx/>
              <a:buSzTx/>
              <a:buFont typeface="Wingdings" panose="05000000000000000000" pitchFamily="2" charset="2"/>
              <a:buChar char="Ø"/>
              <a:tabLst/>
              <a:defRPr/>
            </a:pPr>
            <a:r>
              <a:rPr kumimoji="0" lang="en-US" sz="2000" b="0" i="0" u="none" strike="noStrike" kern="1200" cap="none" spc="0" normalizeH="0" baseline="0" noProof="0" dirty="0">
                <a:ln>
                  <a:noFill/>
                </a:ln>
                <a:solidFill>
                  <a:prstClr val="black"/>
                </a:solidFill>
                <a:effectLst/>
                <a:uLnTx/>
                <a:uFillTx/>
                <a:latin typeface="Calibri" panose="020F0502020204030204"/>
              </a:rPr>
              <a:t>Owned by the Clergy, Religious</a:t>
            </a:r>
            <a:r>
              <a:rPr kumimoji="0" lang="en-US" sz="2000" b="0" i="0" u="none" strike="noStrike" kern="1200" cap="none" spc="0" normalizeH="0" noProof="0" dirty="0">
                <a:ln>
                  <a:noFill/>
                </a:ln>
                <a:solidFill>
                  <a:prstClr val="black"/>
                </a:solidFill>
                <a:effectLst/>
                <a:uLnTx/>
                <a:uFillTx/>
                <a:latin typeface="Calibri" panose="020F0502020204030204"/>
              </a:rPr>
              <a:t> and Laity, </a:t>
            </a:r>
          </a:p>
          <a:p>
            <a:pPr marL="685800" marR="0" lvl="1" indent="-228600" algn="just" defTabSz="914400" rtl="0" eaLnBrk="1" fontAlgn="auto" latinLnBrk="0" hangingPunct="1">
              <a:lnSpc>
                <a:spcPct val="90000"/>
              </a:lnSpc>
              <a:spcBef>
                <a:spcPts val="500"/>
              </a:spcBef>
              <a:spcAft>
                <a:spcPts val="0"/>
              </a:spcAft>
              <a:buClrTx/>
              <a:buSzTx/>
              <a:buFont typeface="Wingdings" panose="05000000000000000000" pitchFamily="2" charset="2"/>
              <a:buChar char="Ø"/>
              <a:tabLst/>
              <a:defRPr/>
            </a:pPr>
            <a:r>
              <a:rPr kumimoji="0" lang="en-US" sz="2000" b="0" i="0" u="none" strike="noStrike" kern="1200" cap="none" spc="0" normalizeH="0" noProof="0" dirty="0">
                <a:ln>
                  <a:noFill/>
                </a:ln>
                <a:solidFill>
                  <a:prstClr val="black"/>
                </a:solidFill>
                <a:effectLst/>
                <a:uLnTx/>
                <a:uFillTx/>
                <a:latin typeface="Calibri" panose="020F0502020204030204"/>
              </a:rPr>
              <a:t>Founded on the Word of God which is celebrated in Liturgy and witnessed in </a:t>
            </a:r>
            <a:r>
              <a:rPr lang="en-US" sz="2000" dirty="0">
                <a:solidFill>
                  <a:prstClr val="black"/>
                </a:solidFill>
                <a:latin typeface="Calibri" panose="020F0502020204030204"/>
              </a:rPr>
              <a:t>Wo</a:t>
            </a:r>
            <a:r>
              <a:rPr kumimoji="0" lang="en-US" sz="2000" b="0" i="0" u="none" strike="noStrike" kern="1200" cap="none" spc="0" normalizeH="0" noProof="0" dirty="0" err="1">
                <a:ln>
                  <a:noFill/>
                </a:ln>
                <a:solidFill>
                  <a:prstClr val="black"/>
                </a:solidFill>
                <a:effectLst/>
                <a:uLnTx/>
                <a:uFillTx/>
                <a:latin typeface="Calibri" panose="020F0502020204030204"/>
              </a:rPr>
              <a:t>rks</a:t>
            </a:r>
            <a:r>
              <a:rPr kumimoji="0" lang="en-US" sz="2000" b="0" i="0" u="none" strike="noStrike" kern="1200" cap="none" spc="0" normalizeH="0" noProof="0" dirty="0">
                <a:ln>
                  <a:noFill/>
                </a:ln>
                <a:solidFill>
                  <a:prstClr val="black"/>
                </a:solidFill>
                <a:effectLst/>
                <a:uLnTx/>
                <a:uFillTx/>
                <a:latin typeface="Calibri" panose="020F0502020204030204"/>
              </a:rPr>
              <a:t> of charity</a:t>
            </a:r>
            <a:endParaRPr lang="en-US" sz="2000" dirty="0"/>
          </a:p>
        </p:txBody>
      </p:sp>
      <p:sp>
        <p:nvSpPr>
          <p:cNvPr id="4" name="Content Placeholder 3">
            <a:extLst>
              <a:ext uri="{FF2B5EF4-FFF2-40B4-BE49-F238E27FC236}">
                <a16:creationId xmlns:a16="http://schemas.microsoft.com/office/drawing/2014/main" id="{C52E27B4-335D-4E25-BB88-48CC0466A25A}"/>
              </a:ext>
            </a:extLst>
          </p:cNvPr>
          <p:cNvSpPr>
            <a:spLocks noGrp="1"/>
          </p:cNvSpPr>
          <p:nvPr>
            <p:ph sz="half" idx="2"/>
          </p:nvPr>
        </p:nvSpPr>
        <p:spPr/>
        <p:txBody>
          <a:bodyPr>
            <a:normAutofit fontScale="92500" lnSpcReduction="20000"/>
          </a:bodyPr>
          <a:lstStyle/>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Ø"/>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The Core Values </a:t>
            </a:r>
          </a:p>
          <a:p>
            <a:pPr marL="685800" marR="0" lvl="1"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Archdiocese of Lusaka desires to promote:</a:t>
            </a:r>
          </a:p>
          <a:p>
            <a:pPr marL="1143000" marR="0" lvl="2"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Solidarity</a:t>
            </a:r>
          </a:p>
          <a:p>
            <a:pPr marL="1143000" marR="0" lvl="2"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Hard work</a:t>
            </a:r>
          </a:p>
          <a:p>
            <a:pPr marL="1143000" marR="0" lvl="2"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Professionalism</a:t>
            </a:r>
          </a:p>
          <a:p>
            <a:pPr marL="1143000" marR="0" lvl="2"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Love</a:t>
            </a:r>
          </a:p>
          <a:p>
            <a:pPr marL="1143000" marR="0" lvl="2"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Peace</a:t>
            </a:r>
          </a:p>
          <a:p>
            <a:pPr marL="1143000" marR="0" lvl="2"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Justice</a:t>
            </a:r>
          </a:p>
          <a:p>
            <a:pPr marL="1143000" marR="0" lvl="2"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Fear of God</a:t>
            </a:r>
          </a:p>
          <a:p>
            <a:pPr marL="1143000" marR="0" lvl="2"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Respect for cultural diversity, </a:t>
            </a:r>
          </a:p>
          <a:p>
            <a:pPr marL="1143000" marR="0" lvl="2"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Respect for human life and dignity </a:t>
            </a:r>
          </a:p>
          <a:p>
            <a:pPr marL="1143000" marR="0" lvl="2"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Mutual acceptance and trust to realize the vision.</a:t>
            </a:r>
          </a:p>
          <a:p>
            <a:pPr lvl="1">
              <a:buFont typeface="Wingdings" panose="05000000000000000000" pitchFamily="2" charset="2"/>
              <a:buChar char="Ø"/>
              <a:defRPr/>
            </a:pPr>
            <a:r>
              <a:rPr lang="en-US" sz="1800" dirty="0">
                <a:solidFill>
                  <a:prstClr val="black"/>
                </a:solidFill>
              </a:rPr>
              <a:t>Self – sustaining</a:t>
            </a:r>
          </a:p>
          <a:p>
            <a:pPr lvl="1">
              <a:buFont typeface="Wingdings" panose="05000000000000000000" pitchFamily="2" charset="2"/>
              <a:buChar char="Ø"/>
              <a:defRPr/>
            </a:pPr>
            <a:r>
              <a:rPr lang="en-US" sz="1800" dirty="0">
                <a:solidFill>
                  <a:prstClr val="black"/>
                </a:solidFill>
              </a:rPr>
              <a:t>Self – ministering</a:t>
            </a:r>
          </a:p>
          <a:p>
            <a:pPr lvl="1">
              <a:buFont typeface="Wingdings" panose="05000000000000000000" pitchFamily="2" charset="2"/>
              <a:buChar char="Ø"/>
              <a:defRPr/>
            </a:pPr>
            <a:r>
              <a:rPr lang="en-US" sz="1800" dirty="0">
                <a:solidFill>
                  <a:prstClr val="black"/>
                </a:solidFill>
              </a:rPr>
              <a:t>Self – propagating with equal opportunities and good stewardship. </a:t>
            </a:r>
          </a:p>
          <a:p>
            <a:endParaRPr lang="en-US" dirty="0"/>
          </a:p>
        </p:txBody>
      </p:sp>
    </p:spTree>
    <p:extLst>
      <p:ext uri="{BB962C8B-B14F-4D97-AF65-F5344CB8AC3E}">
        <p14:creationId xmlns:p14="http://schemas.microsoft.com/office/powerpoint/2010/main" val="18559427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13526</TotalTime>
  <Words>5424</Words>
  <Application>Microsoft Office PowerPoint</Application>
  <PresentationFormat>Widescreen</PresentationFormat>
  <Paragraphs>394</Paragraphs>
  <Slides>46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46</vt:i4>
      </vt:variant>
    </vt:vector>
  </HeadingPairs>
  <TitlesOfParts>
    <vt:vector size="54" baseType="lpstr">
      <vt:lpstr>Arial</vt:lpstr>
      <vt:lpstr>Arial Rounded MT Bold</vt:lpstr>
      <vt:lpstr>Bookman Old Style</vt:lpstr>
      <vt:lpstr>Calibri</vt:lpstr>
      <vt:lpstr>Calibri Light</vt:lpstr>
      <vt:lpstr>Times New Roman</vt:lpstr>
      <vt:lpstr>Wingdings</vt:lpstr>
      <vt:lpstr>Office Theme</vt:lpstr>
      <vt:lpstr>ARCHDIOCESE OF LUSAKA</vt:lpstr>
      <vt:lpstr>PREFACE</vt:lpstr>
      <vt:lpstr>FORMULATION OF THE GUIDE</vt:lpstr>
      <vt:lpstr>PURPOSE OF THE PASTORAL GUIDE</vt:lpstr>
      <vt:lpstr>CONTENT AND DYNAMISM OF THE GUIDE</vt:lpstr>
      <vt:lpstr>HISTORY AND MISSION OF THE ADL</vt:lpstr>
      <vt:lpstr>THE BECOMING OF THE ADL</vt:lpstr>
      <vt:lpstr>ARCHBISHOPS OF LUSAKA</vt:lpstr>
      <vt:lpstr>Mission, Vision and Core Values</vt:lpstr>
      <vt:lpstr>SWOT ANALYSISI OF THE ARCHDIOCESE</vt:lpstr>
      <vt:lpstr>SWOT ANAYLSIS CONTED</vt:lpstr>
      <vt:lpstr>FOCUS AREAS</vt:lpstr>
      <vt:lpstr>FOCUS CONTED</vt:lpstr>
      <vt:lpstr>ARCHDIOCESAN PASTORAL COUNCIL (ADPC)</vt:lpstr>
      <vt:lpstr>Functions of the Archdiocesan Pastoral Council (ADPC)</vt:lpstr>
      <vt:lpstr>Membership of the Archdiocesan Pastoral Council</vt:lpstr>
      <vt:lpstr>DEANERY/DEAN</vt:lpstr>
      <vt:lpstr>SOME FUNCTIONS OF THE DEAN</vt:lpstr>
      <vt:lpstr>SOME FUNCTIONS OF THE DEAN</vt:lpstr>
      <vt:lpstr>FUNCTIONS OF A DEAN</vt:lpstr>
      <vt:lpstr>Composition of the Deanery Pastoral Council (DPC)</vt:lpstr>
      <vt:lpstr>Functions of the Deanery Pastoral Council (DPC)</vt:lpstr>
      <vt:lpstr>PARISH</vt:lpstr>
      <vt:lpstr>ESTABLISHMENT OF NEW PARISH</vt:lpstr>
      <vt:lpstr>PARISH PRIEST</vt:lpstr>
      <vt:lpstr>DUTIES OF THE PARISH PRIEST</vt:lpstr>
      <vt:lpstr>PP DUTIES CONTED</vt:lpstr>
      <vt:lpstr>ASISTANT PARISH PRIEST</vt:lpstr>
      <vt:lpstr>PARISH PASTORAL COUNCIL (PPC)</vt:lpstr>
      <vt:lpstr>COMPOSITION OF THE PARISH PASTORAL COUNCIL (PPC)</vt:lpstr>
      <vt:lpstr>FUNCTIONS OF THE PARISH PASTORAL COUNCIL</vt:lpstr>
      <vt:lpstr>NATURE OF THE PARISH PASTORAL COUNCIL EXECUTIVE (PPCE)</vt:lpstr>
      <vt:lpstr>FUNCTIONS OF THE PARISH PASTORAL COUNCIL EXECUTIVE (PPCE)</vt:lpstr>
      <vt:lpstr>FUNCTIONS OF CHAIRPERSON</vt:lpstr>
      <vt:lpstr>SECRETARY</vt:lpstr>
      <vt:lpstr>TREASURER</vt:lpstr>
      <vt:lpstr>LITURGICAL COMMITTEE</vt:lpstr>
      <vt:lpstr>MEMBERS OF THE COMMITTEE</vt:lpstr>
      <vt:lpstr>PARISH CATECHETICAL COMMITTEE</vt:lpstr>
      <vt:lpstr>BIBLICAL APOSTOLATE COMMITTEE</vt:lpstr>
      <vt:lpstr>OTHER FUNCTIONS OF THE BIBLICAL COMMITTEE</vt:lpstr>
      <vt:lpstr>SMALL CHRISTIAN COMMUNITIES (SCCs</vt:lpstr>
      <vt:lpstr>PURPOSE OF SCC</vt:lpstr>
      <vt:lpstr>DUTIES OF THE LEADERS OF SCCS</vt:lpstr>
      <vt:lpstr>THE FOUR CARDINAL ASPECTS OF THE SCC: </vt:lpstr>
      <vt:lpstr>SACRAMENTS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ARCHDIOCESE OF LUSAKA</dc:title>
  <dc:creator>Zedlink Lusaka</dc:creator>
  <cp:lastModifiedBy>A.D.L</cp:lastModifiedBy>
  <cp:revision>36</cp:revision>
  <dcterms:created xsi:type="dcterms:W3CDTF">2022-04-11T09:46:50Z</dcterms:created>
  <dcterms:modified xsi:type="dcterms:W3CDTF">2024-03-02T07:36:15Z</dcterms:modified>
</cp:coreProperties>
</file>